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5" r:id="rId15"/>
    <p:sldId id="273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409" r:id="rId29"/>
    <p:sldId id="410" r:id="rId30"/>
    <p:sldId id="284" r:id="rId31"/>
    <p:sldId id="325" r:id="rId32"/>
    <p:sldId id="285" r:id="rId33"/>
    <p:sldId id="286" r:id="rId34"/>
    <p:sldId id="287" r:id="rId35"/>
    <p:sldId id="288" r:id="rId36"/>
    <p:sldId id="289" r:id="rId37"/>
    <p:sldId id="411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408" r:id="rId53"/>
    <p:sldId id="305" r:id="rId54"/>
    <p:sldId id="306" r:id="rId55"/>
    <p:sldId id="307" r:id="rId56"/>
    <p:sldId id="310" r:id="rId57"/>
    <p:sldId id="308" r:id="rId58"/>
    <p:sldId id="311" r:id="rId59"/>
    <p:sldId id="312" r:id="rId60"/>
    <p:sldId id="313" r:id="rId61"/>
    <p:sldId id="314" r:id="rId62"/>
    <p:sldId id="315" r:id="rId63"/>
    <p:sldId id="316" r:id="rId64"/>
    <p:sldId id="341" r:id="rId65"/>
    <p:sldId id="407" r:id="rId66"/>
    <p:sldId id="317" r:id="rId67"/>
    <p:sldId id="318" r:id="rId68"/>
    <p:sldId id="319" r:id="rId69"/>
    <p:sldId id="320" r:id="rId70"/>
    <p:sldId id="321" r:id="rId71"/>
    <p:sldId id="417" r:id="rId72"/>
    <p:sldId id="416" r:id="rId73"/>
    <p:sldId id="420" r:id="rId74"/>
    <p:sldId id="334" r:id="rId75"/>
    <p:sldId id="421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22" r:id="rId84"/>
    <p:sldId id="323" r:id="rId85"/>
    <p:sldId id="412" r:id="rId86"/>
    <p:sldId id="413" r:id="rId87"/>
    <p:sldId id="324" r:id="rId8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165" autoAdjust="0"/>
  </p:normalViewPr>
  <p:slideViewPr>
    <p:cSldViewPr>
      <p:cViewPr varScale="1">
        <p:scale>
          <a:sx n="80" d="100"/>
          <a:sy n="80" d="100"/>
        </p:scale>
        <p:origin x="754" y="67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sv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svg"/><Relationship Id="rId1" Type="http://schemas.openxmlformats.org/officeDocument/2006/relationships/image" Target="../media/image231.png"/><Relationship Id="rId6" Type="http://schemas.openxmlformats.org/officeDocument/2006/relationships/image" Target="../media/image236.svg"/><Relationship Id="rId5" Type="http://schemas.openxmlformats.org/officeDocument/2006/relationships/image" Target="../media/image235.png"/><Relationship Id="rId4" Type="http://schemas.openxmlformats.org/officeDocument/2006/relationships/image" Target="../media/image23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sv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svg"/><Relationship Id="rId1" Type="http://schemas.openxmlformats.org/officeDocument/2006/relationships/image" Target="../media/image231.png"/><Relationship Id="rId6" Type="http://schemas.openxmlformats.org/officeDocument/2006/relationships/image" Target="../media/image236.svg"/><Relationship Id="rId5" Type="http://schemas.openxmlformats.org/officeDocument/2006/relationships/image" Target="../media/image235.png"/><Relationship Id="rId4" Type="http://schemas.openxmlformats.org/officeDocument/2006/relationships/image" Target="../media/image2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E08E1-B00F-4E6F-B15B-0BC267BE984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52C440-284C-426D-BFFE-892AB1DD7BC3}">
      <dgm:prSet/>
      <dgm:spPr/>
      <dgm:t>
        <a:bodyPr/>
        <a:lstStyle/>
        <a:p>
          <a:r>
            <a:rPr lang="en-US"/>
            <a:t>Gradients often get smaller as the algorithm  progresses down to the lower layers.</a:t>
          </a:r>
        </a:p>
      </dgm:t>
    </dgm:pt>
    <dgm:pt modelId="{8E513CC2-8BB6-483C-ADD8-DCA18C3BD49B}" type="parTrans" cxnId="{D0B2A758-1DD0-4AE7-A37E-F650E3DBE62E}">
      <dgm:prSet/>
      <dgm:spPr/>
      <dgm:t>
        <a:bodyPr/>
        <a:lstStyle/>
        <a:p>
          <a:endParaRPr lang="en-US"/>
        </a:p>
      </dgm:t>
    </dgm:pt>
    <dgm:pt modelId="{CD45A9E4-3F98-4455-9CF5-AA363A04798C}" type="sibTrans" cxnId="{D0B2A758-1DD0-4AE7-A37E-F650E3DBE62E}">
      <dgm:prSet/>
      <dgm:spPr/>
      <dgm:t>
        <a:bodyPr/>
        <a:lstStyle/>
        <a:p>
          <a:endParaRPr lang="en-US"/>
        </a:p>
      </dgm:t>
    </dgm:pt>
    <dgm:pt modelId="{FA6C8FFF-345D-4657-A5F0-F81002FF4EB8}">
      <dgm:prSet/>
      <dgm:spPr/>
      <dgm:t>
        <a:bodyPr/>
        <a:lstStyle/>
        <a:p>
          <a:r>
            <a:rPr lang="en-US"/>
            <a:t>The Gradient Descent update leaves the lower layer  weights unchanged, and training never converges to  a good solution.</a:t>
          </a:r>
        </a:p>
      </dgm:t>
    </dgm:pt>
    <dgm:pt modelId="{B1DD700C-03A3-450F-B314-54098DB48863}" type="parTrans" cxnId="{BD727C89-A8C3-48D2-838C-08E0794D2297}">
      <dgm:prSet/>
      <dgm:spPr/>
      <dgm:t>
        <a:bodyPr/>
        <a:lstStyle/>
        <a:p>
          <a:endParaRPr lang="en-US"/>
        </a:p>
      </dgm:t>
    </dgm:pt>
    <dgm:pt modelId="{08D67E1B-B547-46D8-99DF-E490856BDDCF}" type="sibTrans" cxnId="{BD727C89-A8C3-48D2-838C-08E0794D2297}">
      <dgm:prSet/>
      <dgm:spPr/>
      <dgm:t>
        <a:bodyPr/>
        <a:lstStyle/>
        <a:p>
          <a:endParaRPr lang="en-US"/>
        </a:p>
      </dgm:t>
    </dgm:pt>
    <dgm:pt modelId="{56858140-587C-42B0-B4CF-C9DED3EB08B8}">
      <dgm:prSet/>
      <dgm:spPr/>
      <dgm:t>
        <a:bodyPr/>
        <a:lstStyle/>
        <a:p>
          <a:r>
            <a:rPr lang="en-US" dirty="0"/>
            <a:t>This is called the </a:t>
          </a:r>
          <a:r>
            <a:rPr lang="en-US" i="1" dirty="0">
              <a:solidFill>
                <a:srgbClr val="FF0000"/>
              </a:solidFill>
            </a:rPr>
            <a:t>vanishing</a:t>
          </a:r>
          <a:r>
            <a:rPr lang="en-US" i="1" dirty="0"/>
            <a:t> gradients </a:t>
          </a:r>
          <a:r>
            <a:rPr lang="en-US" dirty="0"/>
            <a:t>problem.</a:t>
          </a:r>
        </a:p>
      </dgm:t>
    </dgm:pt>
    <dgm:pt modelId="{71C53D17-E0BB-4FB5-BB6A-C11F774125D9}" type="parTrans" cxnId="{D8F2373D-DA6D-4128-8B73-41333E328031}">
      <dgm:prSet/>
      <dgm:spPr/>
      <dgm:t>
        <a:bodyPr/>
        <a:lstStyle/>
        <a:p>
          <a:endParaRPr lang="en-US"/>
        </a:p>
      </dgm:t>
    </dgm:pt>
    <dgm:pt modelId="{B0213A18-270C-44F2-B9E5-B1133917FE49}" type="sibTrans" cxnId="{D8F2373D-DA6D-4128-8B73-41333E328031}">
      <dgm:prSet/>
      <dgm:spPr/>
      <dgm:t>
        <a:bodyPr/>
        <a:lstStyle/>
        <a:p>
          <a:endParaRPr lang="en-US"/>
        </a:p>
      </dgm:t>
    </dgm:pt>
    <dgm:pt modelId="{CC8C751F-CE13-49CB-9405-005179108AC6}">
      <dgm:prSet/>
      <dgm:spPr/>
      <dgm:t>
        <a:bodyPr/>
        <a:lstStyle/>
        <a:p>
          <a:r>
            <a:rPr lang="en-US"/>
            <a:t>The gradients can grow bigger and bigger, so many  layers get insanely large weight updates and the  algorithm diverges. This is the </a:t>
          </a:r>
          <a:r>
            <a:rPr lang="en-US" i="1"/>
            <a:t>exploding gradients  </a:t>
          </a:r>
          <a:r>
            <a:rPr lang="en-US"/>
            <a:t>problem</a:t>
          </a:r>
        </a:p>
      </dgm:t>
    </dgm:pt>
    <dgm:pt modelId="{DF8AD460-0C5A-4597-B59D-002D18384460}" type="parTrans" cxnId="{1A75F5AA-6280-44BF-8DBC-A8CEB63AC7C3}">
      <dgm:prSet/>
      <dgm:spPr/>
      <dgm:t>
        <a:bodyPr/>
        <a:lstStyle/>
        <a:p>
          <a:endParaRPr lang="en-US"/>
        </a:p>
      </dgm:t>
    </dgm:pt>
    <dgm:pt modelId="{87B1C3BD-FAC8-4AEC-9CF1-7C8FDFE4288B}" type="sibTrans" cxnId="{1A75F5AA-6280-44BF-8DBC-A8CEB63AC7C3}">
      <dgm:prSet/>
      <dgm:spPr/>
      <dgm:t>
        <a:bodyPr/>
        <a:lstStyle/>
        <a:p>
          <a:endParaRPr lang="en-US"/>
        </a:p>
      </dgm:t>
    </dgm:pt>
    <dgm:pt modelId="{C5610FBB-5E45-43E5-8F3D-37093AA66143}" type="pres">
      <dgm:prSet presAssocID="{2AFE08E1-B00F-4E6F-B15B-0BC267BE9849}" presName="vert0" presStyleCnt="0">
        <dgm:presLayoutVars>
          <dgm:dir/>
          <dgm:animOne val="branch"/>
          <dgm:animLvl val="lvl"/>
        </dgm:presLayoutVars>
      </dgm:prSet>
      <dgm:spPr/>
    </dgm:pt>
    <dgm:pt modelId="{543F27A0-54CA-40D5-A780-BFCBAD5B316D}" type="pres">
      <dgm:prSet presAssocID="{5C52C440-284C-426D-BFFE-892AB1DD7BC3}" presName="thickLine" presStyleLbl="alignNode1" presStyleIdx="0" presStyleCnt="4"/>
      <dgm:spPr/>
    </dgm:pt>
    <dgm:pt modelId="{259BF63B-4B9B-43FE-9EBF-38E6C2778885}" type="pres">
      <dgm:prSet presAssocID="{5C52C440-284C-426D-BFFE-892AB1DD7BC3}" presName="horz1" presStyleCnt="0"/>
      <dgm:spPr/>
    </dgm:pt>
    <dgm:pt modelId="{2500421B-8332-4B3A-B998-79F16A73C438}" type="pres">
      <dgm:prSet presAssocID="{5C52C440-284C-426D-BFFE-892AB1DD7BC3}" presName="tx1" presStyleLbl="revTx" presStyleIdx="0" presStyleCnt="4"/>
      <dgm:spPr/>
    </dgm:pt>
    <dgm:pt modelId="{F80A4EEC-334F-4AC7-84F5-026768AFF7E3}" type="pres">
      <dgm:prSet presAssocID="{5C52C440-284C-426D-BFFE-892AB1DD7BC3}" presName="vert1" presStyleCnt="0"/>
      <dgm:spPr/>
    </dgm:pt>
    <dgm:pt modelId="{FE2605CE-43C8-40E0-AB7A-2568754C9292}" type="pres">
      <dgm:prSet presAssocID="{FA6C8FFF-345D-4657-A5F0-F81002FF4EB8}" presName="thickLine" presStyleLbl="alignNode1" presStyleIdx="1" presStyleCnt="4"/>
      <dgm:spPr/>
    </dgm:pt>
    <dgm:pt modelId="{C137CBA9-EB1D-4EDE-B564-AA498693E3A7}" type="pres">
      <dgm:prSet presAssocID="{FA6C8FFF-345D-4657-A5F0-F81002FF4EB8}" presName="horz1" presStyleCnt="0"/>
      <dgm:spPr/>
    </dgm:pt>
    <dgm:pt modelId="{0F3C4D04-544D-4D94-A7D9-7E8A1D2E0C61}" type="pres">
      <dgm:prSet presAssocID="{FA6C8FFF-345D-4657-A5F0-F81002FF4EB8}" presName="tx1" presStyleLbl="revTx" presStyleIdx="1" presStyleCnt="4"/>
      <dgm:spPr/>
    </dgm:pt>
    <dgm:pt modelId="{B957AF78-ED6D-4802-AA0B-02F448C0A309}" type="pres">
      <dgm:prSet presAssocID="{FA6C8FFF-345D-4657-A5F0-F81002FF4EB8}" presName="vert1" presStyleCnt="0"/>
      <dgm:spPr/>
    </dgm:pt>
    <dgm:pt modelId="{46765219-109F-49FC-A6B3-D845DDC5BD24}" type="pres">
      <dgm:prSet presAssocID="{56858140-587C-42B0-B4CF-C9DED3EB08B8}" presName="thickLine" presStyleLbl="alignNode1" presStyleIdx="2" presStyleCnt="4"/>
      <dgm:spPr/>
    </dgm:pt>
    <dgm:pt modelId="{0A769A27-E292-437D-A861-CB157FF23596}" type="pres">
      <dgm:prSet presAssocID="{56858140-587C-42B0-B4CF-C9DED3EB08B8}" presName="horz1" presStyleCnt="0"/>
      <dgm:spPr/>
    </dgm:pt>
    <dgm:pt modelId="{AFA6D35D-7B76-4A4B-97CE-172FAD1A7C5B}" type="pres">
      <dgm:prSet presAssocID="{56858140-587C-42B0-B4CF-C9DED3EB08B8}" presName="tx1" presStyleLbl="revTx" presStyleIdx="2" presStyleCnt="4"/>
      <dgm:spPr/>
    </dgm:pt>
    <dgm:pt modelId="{DA5819C1-7508-4F5F-B98B-A38A3F6B7446}" type="pres">
      <dgm:prSet presAssocID="{56858140-587C-42B0-B4CF-C9DED3EB08B8}" presName="vert1" presStyleCnt="0"/>
      <dgm:spPr/>
    </dgm:pt>
    <dgm:pt modelId="{74056AB4-2985-49C4-9714-ACA27427970A}" type="pres">
      <dgm:prSet presAssocID="{CC8C751F-CE13-49CB-9405-005179108AC6}" presName="thickLine" presStyleLbl="alignNode1" presStyleIdx="3" presStyleCnt="4"/>
      <dgm:spPr/>
    </dgm:pt>
    <dgm:pt modelId="{BBE56696-7E0E-498E-B13A-C3F2E5FC24D9}" type="pres">
      <dgm:prSet presAssocID="{CC8C751F-CE13-49CB-9405-005179108AC6}" presName="horz1" presStyleCnt="0"/>
      <dgm:spPr/>
    </dgm:pt>
    <dgm:pt modelId="{E7945902-B9FD-4B79-ACBB-FEA361132C87}" type="pres">
      <dgm:prSet presAssocID="{CC8C751F-CE13-49CB-9405-005179108AC6}" presName="tx1" presStyleLbl="revTx" presStyleIdx="3" presStyleCnt="4"/>
      <dgm:spPr/>
    </dgm:pt>
    <dgm:pt modelId="{DCAB9A54-5559-4AAB-A216-A06ACECA594B}" type="pres">
      <dgm:prSet presAssocID="{CC8C751F-CE13-49CB-9405-005179108AC6}" presName="vert1" presStyleCnt="0"/>
      <dgm:spPr/>
    </dgm:pt>
  </dgm:ptLst>
  <dgm:cxnLst>
    <dgm:cxn modelId="{4E666A04-8CEC-45B6-B2EA-5B49B1E5C26F}" type="presOf" srcId="{2AFE08E1-B00F-4E6F-B15B-0BC267BE9849}" destId="{C5610FBB-5E45-43E5-8F3D-37093AA66143}" srcOrd="0" destOrd="0" presId="urn:microsoft.com/office/officeart/2008/layout/LinedList"/>
    <dgm:cxn modelId="{FF989B36-4A09-4256-A407-583DC4FF79C0}" type="presOf" srcId="{CC8C751F-CE13-49CB-9405-005179108AC6}" destId="{E7945902-B9FD-4B79-ACBB-FEA361132C87}" srcOrd="0" destOrd="0" presId="urn:microsoft.com/office/officeart/2008/layout/LinedList"/>
    <dgm:cxn modelId="{D8F2373D-DA6D-4128-8B73-41333E328031}" srcId="{2AFE08E1-B00F-4E6F-B15B-0BC267BE9849}" destId="{56858140-587C-42B0-B4CF-C9DED3EB08B8}" srcOrd="2" destOrd="0" parTransId="{71C53D17-E0BB-4FB5-BB6A-C11F774125D9}" sibTransId="{B0213A18-270C-44F2-B9E5-B1133917FE49}"/>
    <dgm:cxn modelId="{7769EF47-3974-49E9-AC6E-FCF1B6EE0FAB}" type="presOf" srcId="{56858140-587C-42B0-B4CF-C9DED3EB08B8}" destId="{AFA6D35D-7B76-4A4B-97CE-172FAD1A7C5B}" srcOrd="0" destOrd="0" presId="urn:microsoft.com/office/officeart/2008/layout/LinedList"/>
    <dgm:cxn modelId="{F761A74E-668B-4DE7-B18C-E6BC6F07FE24}" type="presOf" srcId="{5C52C440-284C-426D-BFFE-892AB1DD7BC3}" destId="{2500421B-8332-4B3A-B998-79F16A73C438}" srcOrd="0" destOrd="0" presId="urn:microsoft.com/office/officeart/2008/layout/LinedList"/>
    <dgm:cxn modelId="{D0B2A758-1DD0-4AE7-A37E-F650E3DBE62E}" srcId="{2AFE08E1-B00F-4E6F-B15B-0BC267BE9849}" destId="{5C52C440-284C-426D-BFFE-892AB1DD7BC3}" srcOrd="0" destOrd="0" parTransId="{8E513CC2-8BB6-483C-ADD8-DCA18C3BD49B}" sibTransId="{CD45A9E4-3F98-4455-9CF5-AA363A04798C}"/>
    <dgm:cxn modelId="{BD727C89-A8C3-48D2-838C-08E0794D2297}" srcId="{2AFE08E1-B00F-4E6F-B15B-0BC267BE9849}" destId="{FA6C8FFF-345D-4657-A5F0-F81002FF4EB8}" srcOrd="1" destOrd="0" parTransId="{B1DD700C-03A3-450F-B314-54098DB48863}" sibTransId="{08D67E1B-B547-46D8-99DF-E490856BDDCF}"/>
    <dgm:cxn modelId="{1A75F5AA-6280-44BF-8DBC-A8CEB63AC7C3}" srcId="{2AFE08E1-B00F-4E6F-B15B-0BC267BE9849}" destId="{CC8C751F-CE13-49CB-9405-005179108AC6}" srcOrd="3" destOrd="0" parTransId="{DF8AD460-0C5A-4597-B59D-002D18384460}" sibTransId="{87B1C3BD-FAC8-4AEC-9CF1-7C8FDFE4288B}"/>
    <dgm:cxn modelId="{31D20EAE-F269-4F4C-90BE-CD2B0735468E}" type="presOf" srcId="{FA6C8FFF-345D-4657-A5F0-F81002FF4EB8}" destId="{0F3C4D04-544D-4D94-A7D9-7E8A1D2E0C61}" srcOrd="0" destOrd="0" presId="urn:microsoft.com/office/officeart/2008/layout/LinedList"/>
    <dgm:cxn modelId="{17965627-FF6B-41EE-B25E-EF7511B5F2DA}" type="presParOf" srcId="{C5610FBB-5E45-43E5-8F3D-37093AA66143}" destId="{543F27A0-54CA-40D5-A780-BFCBAD5B316D}" srcOrd="0" destOrd="0" presId="urn:microsoft.com/office/officeart/2008/layout/LinedList"/>
    <dgm:cxn modelId="{DE0770AC-49CF-4CB8-B279-4AED051B2517}" type="presParOf" srcId="{C5610FBB-5E45-43E5-8F3D-37093AA66143}" destId="{259BF63B-4B9B-43FE-9EBF-38E6C2778885}" srcOrd="1" destOrd="0" presId="urn:microsoft.com/office/officeart/2008/layout/LinedList"/>
    <dgm:cxn modelId="{4711FFBB-E71C-4F95-9B1E-BF5BD29736C8}" type="presParOf" srcId="{259BF63B-4B9B-43FE-9EBF-38E6C2778885}" destId="{2500421B-8332-4B3A-B998-79F16A73C438}" srcOrd="0" destOrd="0" presId="urn:microsoft.com/office/officeart/2008/layout/LinedList"/>
    <dgm:cxn modelId="{F7C11396-9DDF-4490-AE6B-A350BFFE1FC7}" type="presParOf" srcId="{259BF63B-4B9B-43FE-9EBF-38E6C2778885}" destId="{F80A4EEC-334F-4AC7-84F5-026768AFF7E3}" srcOrd="1" destOrd="0" presId="urn:microsoft.com/office/officeart/2008/layout/LinedList"/>
    <dgm:cxn modelId="{AB5EA948-2130-408A-B33C-6C5BB1FDA598}" type="presParOf" srcId="{C5610FBB-5E45-43E5-8F3D-37093AA66143}" destId="{FE2605CE-43C8-40E0-AB7A-2568754C9292}" srcOrd="2" destOrd="0" presId="urn:microsoft.com/office/officeart/2008/layout/LinedList"/>
    <dgm:cxn modelId="{8EFE9BFD-D4CD-42DD-AFB4-0B3EF1673AF4}" type="presParOf" srcId="{C5610FBB-5E45-43E5-8F3D-37093AA66143}" destId="{C137CBA9-EB1D-4EDE-B564-AA498693E3A7}" srcOrd="3" destOrd="0" presId="urn:microsoft.com/office/officeart/2008/layout/LinedList"/>
    <dgm:cxn modelId="{C85A1CB6-6797-4124-928C-8A5FCFDCA624}" type="presParOf" srcId="{C137CBA9-EB1D-4EDE-B564-AA498693E3A7}" destId="{0F3C4D04-544D-4D94-A7D9-7E8A1D2E0C61}" srcOrd="0" destOrd="0" presId="urn:microsoft.com/office/officeart/2008/layout/LinedList"/>
    <dgm:cxn modelId="{9710029E-9E84-4CC4-9A82-C8639BA70F1A}" type="presParOf" srcId="{C137CBA9-EB1D-4EDE-B564-AA498693E3A7}" destId="{B957AF78-ED6D-4802-AA0B-02F448C0A309}" srcOrd="1" destOrd="0" presId="urn:microsoft.com/office/officeart/2008/layout/LinedList"/>
    <dgm:cxn modelId="{7940396E-5898-46F7-ABF7-F7D525977C4A}" type="presParOf" srcId="{C5610FBB-5E45-43E5-8F3D-37093AA66143}" destId="{46765219-109F-49FC-A6B3-D845DDC5BD24}" srcOrd="4" destOrd="0" presId="urn:microsoft.com/office/officeart/2008/layout/LinedList"/>
    <dgm:cxn modelId="{90DD660B-A98E-4042-8647-4DF3219690A3}" type="presParOf" srcId="{C5610FBB-5E45-43E5-8F3D-37093AA66143}" destId="{0A769A27-E292-437D-A861-CB157FF23596}" srcOrd="5" destOrd="0" presId="urn:microsoft.com/office/officeart/2008/layout/LinedList"/>
    <dgm:cxn modelId="{7F1DD264-7C5C-4DFB-9E0D-C39F55956D95}" type="presParOf" srcId="{0A769A27-E292-437D-A861-CB157FF23596}" destId="{AFA6D35D-7B76-4A4B-97CE-172FAD1A7C5B}" srcOrd="0" destOrd="0" presId="urn:microsoft.com/office/officeart/2008/layout/LinedList"/>
    <dgm:cxn modelId="{7296FCF0-31A6-4395-8F27-3BE1F77BE226}" type="presParOf" srcId="{0A769A27-E292-437D-A861-CB157FF23596}" destId="{DA5819C1-7508-4F5F-B98B-A38A3F6B7446}" srcOrd="1" destOrd="0" presId="urn:microsoft.com/office/officeart/2008/layout/LinedList"/>
    <dgm:cxn modelId="{786ADE71-613C-4E4D-8F90-56A7D15E7239}" type="presParOf" srcId="{C5610FBB-5E45-43E5-8F3D-37093AA66143}" destId="{74056AB4-2985-49C4-9714-ACA27427970A}" srcOrd="6" destOrd="0" presId="urn:microsoft.com/office/officeart/2008/layout/LinedList"/>
    <dgm:cxn modelId="{F14AA4DB-6216-4F17-B460-A6E3B3791BAB}" type="presParOf" srcId="{C5610FBB-5E45-43E5-8F3D-37093AA66143}" destId="{BBE56696-7E0E-498E-B13A-C3F2E5FC24D9}" srcOrd="7" destOrd="0" presId="urn:microsoft.com/office/officeart/2008/layout/LinedList"/>
    <dgm:cxn modelId="{9319686C-C67F-492B-93D8-74DE163B2058}" type="presParOf" srcId="{BBE56696-7E0E-498E-B13A-C3F2E5FC24D9}" destId="{E7945902-B9FD-4B79-ACBB-FEA361132C87}" srcOrd="0" destOrd="0" presId="urn:microsoft.com/office/officeart/2008/layout/LinedList"/>
    <dgm:cxn modelId="{21FBCC00-912B-4B71-909B-A57160BA1205}" type="presParOf" srcId="{BBE56696-7E0E-498E-B13A-C3F2E5FC24D9}" destId="{DCAB9A54-5559-4AAB-A216-A06ACECA594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8DF4AA-FDDA-43FC-8ED1-11FB5053F48E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CD987A8-AA25-467D-AF60-881D2D439A5D}">
      <dgm:prSet/>
      <dgm:spPr/>
      <dgm:t>
        <a:bodyPr/>
        <a:lstStyle/>
        <a:p>
          <a:r>
            <a:rPr lang="en-US"/>
            <a:t>A paper titled “Understanding the Difficulty of  Training Deep Feedforward Neural Networks” by  Xavier Glorot and Yoshua.</a:t>
          </a:r>
        </a:p>
      </dgm:t>
    </dgm:pt>
    <dgm:pt modelId="{B046995C-1A73-43D5-900E-E5D1FD221089}" type="parTrans" cxnId="{8CE250CF-B2DD-4E1B-83E9-CBE998F93681}">
      <dgm:prSet/>
      <dgm:spPr/>
      <dgm:t>
        <a:bodyPr/>
        <a:lstStyle/>
        <a:p>
          <a:endParaRPr lang="en-US"/>
        </a:p>
      </dgm:t>
    </dgm:pt>
    <dgm:pt modelId="{13D75038-AEB4-4170-BC36-783D26DBF479}" type="sibTrans" cxnId="{8CE250CF-B2DD-4E1B-83E9-CBE998F93681}">
      <dgm:prSet/>
      <dgm:spPr/>
      <dgm:t>
        <a:bodyPr/>
        <a:lstStyle/>
        <a:p>
          <a:endParaRPr lang="en-US"/>
        </a:p>
      </dgm:t>
    </dgm:pt>
    <dgm:pt modelId="{E1144FE6-8DFD-4AE1-BB55-F583F6AD26B2}">
      <dgm:prSet/>
      <dgm:spPr/>
      <dgm:t>
        <a:bodyPr/>
        <a:lstStyle/>
        <a:p>
          <a:r>
            <a:rPr lang="en-US"/>
            <a:t>popular logistic sigmoid activation function.</a:t>
          </a:r>
        </a:p>
      </dgm:t>
    </dgm:pt>
    <dgm:pt modelId="{737DC71F-1B8F-4B7F-AD75-41267E15E2CE}" type="parTrans" cxnId="{7BFFCED5-61D3-419C-B110-D77AD6B1FE64}">
      <dgm:prSet/>
      <dgm:spPr/>
      <dgm:t>
        <a:bodyPr/>
        <a:lstStyle/>
        <a:p>
          <a:endParaRPr lang="en-US"/>
        </a:p>
      </dgm:t>
    </dgm:pt>
    <dgm:pt modelId="{9122FE21-D3FA-4D50-A45F-70A5C32E50DC}" type="sibTrans" cxnId="{7BFFCED5-61D3-419C-B110-D77AD6B1FE64}">
      <dgm:prSet/>
      <dgm:spPr/>
      <dgm:t>
        <a:bodyPr/>
        <a:lstStyle/>
        <a:p>
          <a:endParaRPr lang="en-US"/>
        </a:p>
      </dgm:t>
    </dgm:pt>
    <dgm:pt modelId="{13BF72F7-6FE3-45C5-BCF6-BF72AFF16B02}">
      <dgm:prSet/>
      <dgm:spPr/>
      <dgm:t>
        <a:bodyPr/>
        <a:lstStyle/>
        <a:p>
          <a:r>
            <a:rPr lang="en-US"/>
            <a:t>using a normal distribution with a mean of 0  and a standard deviation of 1.</a:t>
          </a:r>
        </a:p>
      </dgm:t>
    </dgm:pt>
    <dgm:pt modelId="{2C78DE2C-1DF9-4D84-9968-21CB57717A75}" type="parTrans" cxnId="{7434E2EA-AA18-45DD-926E-DC3DC69D2BB7}">
      <dgm:prSet/>
      <dgm:spPr/>
      <dgm:t>
        <a:bodyPr/>
        <a:lstStyle/>
        <a:p>
          <a:endParaRPr lang="en-US"/>
        </a:p>
      </dgm:t>
    </dgm:pt>
    <dgm:pt modelId="{F0982752-C277-4A8B-91BD-81B3EB675BB1}" type="sibTrans" cxnId="{7434E2EA-AA18-45DD-926E-DC3DC69D2BB7}">
      <dgm:prSet/>
      <dgm:spPr/>
      <dgm:t>
        <a:bodyPr/>
        <a:lstStyle/>
        <a:p>
          <a:endParaRPr lang="en-US"/>
        </a:p>
      </dgm:t>
    </dgm:pt>
    <dgm:pt modelId="{85B858FA-5C72-4836-9289-F69D3197C541}">
      <dgm:prSet/>
      <dgm:spPr/>
      <dgm:t>
        <a:bodyPr/>
        <a:lstStyle/>
        <a:p>
          <a:r>
            <a:rPr lang="en-US"/>
            <a:t>the hyperbolic tangent function has a mean  of 0 and behaves slightly better than the  logistic function in DNN.</a:t>
          </a:r>
        </a:p>
      </dgm:t>
    </dgm:pt>
    <dgm:pt modelId="{0793210E-1536-49BF-975C-FBCB54830CAB}" type="parTrans" cxnId="{3D341AB1-DD48-4F92-A600-04B6B3ED9330}">
      <dgm:prSet/>
      <dgm:spPr/>
      <dgm:t>
        <a:bodyPr/>
        <a:lstStyle/>
        <a:p>
          <a:endParaRPr lang="en-US"/>
        </a:p>
      </dgm:t>
    </dgm:pt>
    <dgm:pt modelId="{2441590F-7FFF-4524-88BF-10F3B5669276}" type="sibTrans" cxnId="{3D341AB1-DD48-4F92-A600-04B6B3ED9330}">
      <dgm:prSet/>
      <dgm:spPr/>
      <dgm:t>
        <a:bodyPr/>
        <a:lstStyle/>
        <a:p>
          <a:endParaRPr lang="en-US"/>
        </a:p>
      </dgm:t>
    </dgm:pt>
    <dgm:pt modelId="{C9E0AEFC-D3DC-45EF-8463-0AD45663F57B}" type="pres">
      <dgm:prSet presAssocID="{1A8DF4AA-FDDA-43FC-8ED1-11FB5053F48E}" presName="Name0" presStyleCnt="0">
        <dgm:presLayoutVars>
          <dgm:dir/>
          <dgm:animLvl val="lvl"/>
          <dgm:resizeHandles val="exact"/>
        </dgm:presLayoutVars>
      </dgm:prSet>
      <dgm:spPr/>
    </dgm:pt>
    <dgm:pt modelId="{8E118293-A4A9-4966-808B-F0DA7A738399}" type="pres">
      <dgm:prSet presAssocID="{DCD987A8-AA25-467D-AF60-881D2D439A5D}" presName="boxAndChildren" presStyleCnt="0"/>
      <dgm:spPr/>
    </dgm:pt>
    <dgm:pt modelId="{00508C08-1F23-4396-873F-34076C5BDA85}" type="pres">
      <dgm:prSet presAssocID="{DCD987A8-AA25-467D-AF60-881D2D439A5D}" presName="parentTextBox" presStyleLbl="node1" presStyleIdx="0" presStyleCnt="1"/>
      <dgm:spPr/>
    </dgm:pt>
    <dgm:pt modelId="{19D9E790-5F28-44C2-A3D8-CF1435474449}" type="pres">
      <dgm:prSet presAssocID="{DCD987A8-AA25-467D-AF60-881D2D439A5D}" presName="entireBox" presStyleLbl="node1" presStyleIdx="0" presStyleCnt="1"/>
      <dgm:spPr/>
    </dgm:pt>
    <dgm:pt modelId="{0DBA1435-C541-4160-B851-3DB8E7887627}" type="pres">
      <dgm:prSet presAssocID="{DCD987A8-AA25-467D-AF60-881D2D439A5D}" presName="descendantBox" presStyleCnt="0"/>
      <dgm:spPr/>
    </dgm:pt>
    <dgm:pt modelId="{F5D648F2-2A9E-47BC-A3FE-0782703BD6B8}" type="pres">
      <dgm:prSet presAssocID="{E1144FE6-8DFD-4AE1-BB55-F583F6AD26B2}" presName="childTextBox" presStyleLbl="fgAccFollowNode1" presStyleIdx="0" presStyleCnt="3">
        <dgm:presLayoutVars>
          <dgm:bulletEnabled val="1"/>
        </dgm:presLayoutVars>
      </dgm:prSet>
      <dgm:spPr/>
    </dgm:pt>
    <dgm:pt modelId="{7B546BCE-2008-4547-8086-EE442EA04937}" type="pres">
      <dgm:prSet presAssocID="{13BF72F7-6FE3-45C5-BCF6-BF72AFF16B02}" presName="childTextBox" presStyleLbl="fgAccFollowNode1" presStyleIdx="1" presStyleCnt="3">
        <dgm:presLayoutVars>
          <dgm:bulletEnabled val="1"/>
        </dgm:presLayoutVars>
      </dgm:prSet>
      <dgm:spPr/>
    </dgm:pt>
    <dgm:pt modelId="{4E4F64A1-A23E-4033-A695-5EE19447F2E1}" type="pres">
      <dgm:prSet presAssocID="{85B858FA-5C72-4836-9289-F69D3197C541}" presName="childTextBox" presStyleLbl="fgAccFollowNode1" presStyleIdx="2" presStyleCnt="3">
        <dgm:presLayoutVars>
          <dgm:bulletEnabled val="1"/>
        </dgm:presLayoutVars>
      </dgm:prSet>
      <dgm:spPr/>
    </dgm:pt>
  </dgm:ptLst>
  <dgm:cxnLst>
    <dgm:cxn modelId="{1DE55316-1CCA-439C-9E13-DE193C545037}" type="presOf" srcId="{13BF72F7-6FE3-45C5-BCF6-BF72AFF16B02}" destId="{7B546BCE-2008-4547-8086-EE442EA04937}" srcOrd="0" destOrd="0" presId="urn:microsoft.com/office/officeart/2005/8/layout/process4"/>
    <dgm:cxn modelId="{C1C9611D-3977-40F3-83D6-229C3430FFEF}" type="presOf" srcId="{1A8DF4AA-FDDA-43FC-8ED1-11FB5053F48E}" destId="{C9E0AEFC-D3DC-45EF-8463-0AD45663F57B}" srcOrd="0" destOrd="0" presId="urn:microsoft.com/office/officeart/2005/8/layout/process4"/>
    <dgm:cxn modelId="{FA407C85-F3A7-4443-90A9-0D08ECCF6444}" type="presOf" srcId="{DCD987A8-AA25-467D-AF60-881D2D439A5D}" destId="{00508C08-1F23-4396-873F-34076C5BDA85}" srcOrd="0" destOrd="0" presId="urn:microsoft.com/office/officeart/2005/8/layout/process4"/>
    <dgm:cxn modelId="{99E56193-B5B3-490C-9642-0CAD174982B5}" type="presOf" srcId="{DCD987A8-AA25-467D-AF60-881D2D439A5D}" destId="{19D9E790-5F28-44C2-A3D8-CF1435474449}" srcOrd="1" destOrd="0" presId="urn:microsoft.com/office/officeart/2005/8/layout/process4"/>
    <dgm:cxn modelId="{3D341AB1-DD48-4F92-A600-04B6B3ED9330}" srcId="{DCD987A8-AA25-467D-AF60-881D2D439A5D}" destId="{85B858FA-5C72-4836-9289-F69D3197C541}" srcOrd="2" destOrd="0" parTransId="{0793210E-1536-49BF-975C-FBCB54830CAB}" sibTransId="{2441590F-7FFF-4524-88BF-10F3B5669276}"/>
    <dgm:cxn modelId="{8CE250CF-B2DD-4E1B-83E9-CBE998F93681}" srcId="{1A8DF4AA-FDDA-43FC-8ED1-11FB5053F48E}" destId="{DCD987A8-AA25-467D-AF60-881D2D439A5D}" srcOrd="0" destOrd="0" parTransId="{B046995C-1A73-43D5-900E-E5D1FD221089}" sibTransId="{13D75038-AEB4-4170-BC36-783D26DBF479}"/>
    <dgm:cxn modelId="{7BFFCED5-61D3-419C-B110-D77AD6B1FE64}" srcId="{DCD987A8-AA25-467D-AF60-881D2D439A5D}" destId="{E1144FE6-8DFD-4AE1-BB55-F583F6AD26B2}" srcOrd="0" destOrd="0" parTransId="{737DC71F-1B8F-4B7F-AD75-41267E15E2CE}" sibTransId="{9122FE21-D3FA-4D50-A45F-70A5C32E50DC}"/>
    <dgm:cxn modelId="{307501DB-F1DB-464E-B8E6-04BFF12A90ED}" type="presOf" srcId="{E1144FE6-8DFD-4AE1-BB55-F583F6AD26B2}" destId="{F5D648F2-2A9E-47BC-A3FE-0782703BD6B8}" srcOrd="0" destOrd="0" presId="urn:microsoft.com/office/officeart/2005/8/layout/process4"/>
    <dgm:cxn modelId="{7434E2EA-AA18-45DD-926E-DC3DC69D2BB7}" srcId="{DCD987A8-AA25-467D-AF60-881D2D439A5D}" destId="{13BF72F7-6FE3-45C5-BCF6-BF72AFF16B02}" srcOrd="1" destOrd="0" parTransId="{2C78DE2C-1DF9-4D84-9968-21CB57717A75}" sibTransId="{F0982752-C277-4A8B-91BD-81B3EB675BB1}"/>
    <dgm:cxn modelId="{DD1E8FFC-ADB9-40D4-AFB4-BAFA9219702B}" type="presOf" srcId="{85B858FA-5C72-4836-9289-F69D3197C541}" destId="{4E4F64A1-A23E-4033-A695-5EE19447F2E1}" srcOrd="0" destOrd="0" presId="urn:microsoft.com/office/officeart/2005/8/layout/process4"/>
    <dgm:cxn modelId="{3FB58F33-D4B1-4EB7-8231-2C710BD3279F}" type="presParOf" srcId="{C9E0AEFC-D3DC-45EF-8463-0AD45663F57B}" destId="{8E118293-A4A9-4966-808B-F0DA7A738399}" srcOrd="0" destOrd="0" presId="urn:microsoft.com/office/officeart/2005/8/layout/process4"/>
    <dgm:cxn modelId="{2986128C-5272-40EA-A783-FC644051ABE4}" type="presParOf" srcId="{8E118293-A4A9-4966-808B-F0DA7A738399}" destId="{00508C08-1F23-4396-873F-34076C5BDA85}" srcOrd="0" destOrd="0" presId="urn:microsoft.com/office/officeart/2005/8/layout/process4"/>
    <dgm:cxn modelId="{86689DEA-F5EB-4A28-8921-39D07198E37C}" type="presParOf" srcId="{8E118293-A4A9-4966-808B-F0DA7A738399}" destId="{19D9E790-5F28-44C2-A3D8-CF1435474449}" srcOrd="1" destOrd="0" presId="urn:microsoft.com/office/officeart/2005/8/layout/process4"/>
    <dgm:cxn modelId="{560E7874-3E18-44BB-8282-B4C1D4F3585D}" type="presParOf" srcId="{8E118293-A4A9-4966-808B-F0DA7A738399}" destId="{0DBA1435-C541-4160-B851-3DB8E7887627}" srcOrd="2" destOrd="0" presId="urn:microsoft.com/office/officeart/2005/8/layout/process4"/>
    <dgm:cxn modelId="{6D5E4671-758B-49FA-80AB-1BD13769CBA9}" type="presParOf" srcId="{0DBA1435-C541-4160-B851-3DB8E7887627}" destId="{F5D648F2-2A9E-47BC-A3FE-0782703BD6B8}" srcOrd="0" destOrd="0" presId="urn:microsoft.com/office/officeart/2005/8/layout/process4"/>
    <dgm:cxn modelId="{49558FE5-B7A9-4DD9-AD47-765652721440}" type="presParOf" srcId="{0DBA1435-C541-4160-B851-3DB8E7887627}" destId="{7B546BCE-2008-4547-8086-EE442EA04937}" srcOrd="1" destOrd="0" presId="urn:microsoft.com/office/officeart/2005/8/layout/process4"/>
    <dgm:cxn modelId="{7B5618D2-6BA5-492F-8240-6DFDF53B508C}" type="presParOf" srcId="{0DBA1435-C541-4160-B851-3DB8E7887627}" destId="{4E4F64A1-A23E-4033-A695-5EE19447F2E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BC605A-D334-425E-9528-3ED8CFE9DD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48744D-D338-4980-890E-5EE5CC9200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CONV layer </a:t>
          </a:r>
          <a:r>
            <a:rPr lang="en-US"/>
            <a:t>will compute the output of neurons that are connected  to local regions in the input, each computing a dot product between  their weights and a small region they are connected to in the input  volume.</a:t>
          </a:r>
        </a:p>
      </dgm:t>
    </dgm:pt>
    <dgm:pt modelId="{F4AAFCA8-A6E5-4DDD-A450-5426A4FC80FB}" type="parTrans" cxnId="{E27F99DE-E658-42DA-97EE-44E4256639AA}">
      <dgm:prSet/>
      <dgm:spPr/>
      <dgm:t>
        <a:bodyPr/>
        <a:lstStyle/>
        <a:p>
          <a:endParaRPr lang="en-US"/>
        </a:p>
      </dgm:t>
    </dgm:pt>
    <dgm:pt modelId="{22565C4F-399C-4EB7-8813-C8B18DCAE531}" type="sibTrans" cxnId="{E27F99DE-E658-42DA-97EE-44E4256639AA}">
      <dgm:prSet/>
      <dgm:spPr/>
      <dgm:t>
        <a:bodyPr/>
        <a:lstStyle/>
        <a:p>
          <a:endParaRPr lang="en-US"/>
        </a:p>
      </dgm:t>
    </dgm:pt>
    <dgm:pt modelId="{A469724D-0B5E-4FE4-9714-5A47102AF1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RELU layer </a:t>
          </a:r>
          <a:r>
            <a:rPr lang="en-US"/>
            <a:t>will apply an elementwise activation function, such as  the max(0,x) thresholding at zero. This leaves the size of the  volume unchanged.</a:t>
          </a:r>
        </a:p>
      </dgm:t>
    </dgm:pt>
    <dgm:pt modelId="{9723AC78-F5A5-4B71-B50D-2074A1368C7A}" type="parTrans" cxnId="{7B6AB636-A9E7-43D8-8833-15FEFCB4DA50}">
      <dgm:prSet/>
      <dgm:spPr/>
      <dgm:t>
        <a:bodyPr/>
        <a:lstStyle/>
        <a:p>
          <a:endParaRPr lang="en-US"/>
        </a:p>
      </dgm:t>
    </dgm:pt>
    <dgm:pt modelId="{7D43F3D6-BD90-4AD5-938D-7F0F812521B2}" type="sibTrans" cxnId="{7B6AB636-A9E7-43D8-8833-15FEFCB4DA50}">
      <dgm:prSet/>
      <dgm:spPr/>
      <dgm:t>
        <a:bodyPr/>
        <a:lstStyle/>
        <a:p>
          <a:endParaRPr lang="en-US"/>
        </a:p>
      </dgm:t>
    </dgm:pt>
    <dgm:pt modelId="{CA4A2353-46B6-41F1-9870-FA712F982A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POOL layer </a:t>
          </a:r>
          <a:r>
            <a:rPr lang="en-US"/>
            <a:t>will perform a down sampling operation along the  spatial dimensions (width, height).</a:t>
          </a:r>
        </a:p>
      </dgm:t>
    </dgm:pt>
    <dgm:pt modelId="{F2490BD6-CF85-4660-BFE6-49E82F062966}" type="parTrans" cxnId="{0A132714-8D41-4381-8A56-5B79C6A2B88C}">
      <dgm:prSet/>
      <dgm:spPr/>
      <dgm:t>
        <a:bodyPr/>
        <a:lstStyle/>
        <a:p>
          <a:endParaRPr lang="en-US"/>
        </a:p>
      </dgm:t>
    </dgm:pt>
    <dgm:pt modelId="{51649CAC-8FE1-451A-A5AB-E3A7AB0EE264}" type="sibTrans" cxnId="{0A132714-8D41-4381-8A56-5B79C6A2B88C}">
      <dgm:prSet/>
      <dgm:spPr/>
      <dgm:t>
        <a:bodyPr/>
        <a:lstStyle/>
        <a:p>
          <a:endParaRPr lang="en-US"/>
        </a:p>
      </dgm:t>
    </dgm:pt>
    <dgm:pt modelId="{28FFDF59-239B-4853-8EFF-DF82CF5112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FC </a:t>
          </a:r>
          <a:r>
            <a:rPr lang="en-US"/>
            <a:t>(i.e. fully-connected) layer will compute the class scores,  resulting in volume of size [1x1xN], where each of the N numbers  correspond to a class score, such as among the N categories.</a:t>
          </a:r>
        </a:p>
      </dgm:t>
    </dgm:pt>
    <dgm:pt modelId="{988EEF6A-5539-4500-88ED-621F31121BD5}" type="parTrans" cxnId="{E7FA8845-7C95-48F8-99FC-BEA9D30EF78F}">
      <dgm:prSet/>
      <dgm:spPr/>
      <dgm:t>
        <a:bodyPr/>
        <a:lstStyle/>
        <a:p>
          <a:endParaRPr lang="en-US"/>
        </a:p>
      </dgm:t>
    </dgm:pt>
    <dgm:pt modelId="{ACDADCCE-7DA5-4B8B-BC8A-A5C6F5473FAB}" type="sibTrans" cxnId="{E7FA8845-7C95-48F8-99FC-BEA9D30EF78F}">
      <dgm:prSet/>
      <dgm:spPr/>
      <dgm:t>
        <a:bodyPr/>
        <a:lstStyle/>
        <a:p>
          <a:endParaRPr lang="en-US"/>
        </a:p>
      </dgm:t>
    </dgm:pt>
    <dgm:pt modelId="{30B59D25-C001-408B-9646-B2E6519479D9}" type="pres">
      <dgm:prSet presAssocID="{9ABC605A-D334-425E-9528-3ED8CFE9DD14}" presName="root" presStyleCnt="0">
        <dgm:presLayoutVars>
          <dgm:dir/>
          <dgm:resizeHandles val="exact"/>
        </dgm:presLayoutVars>
      </dgm:prSet>
      <dgm:spPr/>
    </dgm:pt>
    <dgm:pt modelId="{EDBD21EB-BBB5-4336-91F9-7F0C425FB423}" type="pres">
      <dgm:prSet presAssocID="{AB48744D-D338-4980-890E-5EE5CC920029}" presName="compNode" presStyleCnt="0"/>
      <dgm:spPr/>
    </dgm:pt>
    <dgm:pt modelId="{151920D4-3397-4B26-847E-5DFF3C943235}" type="pres">
      <dgm:prSet presAssocID="{AB48744D-D338-4980-890E-5EE5CC920029}" presName="bgRect" presStyleLbl="bgShp" presStyleIdx="0" presStyleCnt="4"/>
      <dgm:spPr/>
    </dgm:pt>
    <dgm:pt modelId="{F40360BC-CAA1-49F8-9F2F-FCFF47ECE840}" type="pres">
      <dgm:prSet presAssocID="{AB48744D-D338-4980-890E-5EE5CC9200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D26FFF8-9B7C-4E48-A70B-5381560AD2DC}" type="pres">
      <dgm:prSet presAssocID="{AB48744D-D338-4980-890E-5EE5CC920029}" presName="spaceRect" presStyleCnt="0"/>
      <dgm:spPr/>
    </dgm:pt>
    <dgm:pt modelId="{5F3B4DB8-F926-48C8-96A5-38271825E902}" type="pres">
      <dgm:prSet presAssocID="{AB48744D-D338-4980-890E-5EE5CC920029}" presName="parTx" presStyleLbl="revTx" presStyleIdx="0" presStyleCnt="4">
        <dgm:presLayoutVars>
          <dgm:chMax val="0"/>
          <dgm:chPref val="0"/>
        </dgm:presLayoutVars>
      </dgm:prSet>
      <dgm:spPr/>
    </dgm:pt>
    <dgm:pt modelId="{7A3EAAFB-09C9-48F3-9948-71D8B3F7C0F5}" type="pres">
      <dgm:prSet presAssocID="{22565C4F-399C-4EB7-8813-C8B18DCAE531}" presName="sibTrans" presStyleCnt="0"/>
      <dgm:spPr/>
    </dgm:pt>
    <dgm:pt modelId="{2DB84026-E0D2-4387-AFAA-DC1A7BFDADD2}" type="pres">
      <dgm:prSet presAssocID="{A469724D-0B5E-4FE4-9714-5A47102AF1F1}" presName="compNode" presStyleCnt="0"/>
      <dgm:spPr/>
    </dgm:pt>
    <dgm:pt modelId="{426FFCE5-6240-4709-8636-36BFB5C33269}" type="pres">
      <dgm:prSet presAssocID="{A469724D-0B5E-4FE4-9714-5A47102AF1F1}" presName="bgRect" presStyleLbl="bgShp" presStyleIdx="1" presStyleCnt="4"/>
      <dgm:spPr/>
    </dgm:pt>
    <dgm:pt modelId="{7B7EBF4F-42D1-41D6-9E7E-9AB4B2B5693D}" type="pres">
      <dgm:prSet presAssocID="{A469724D-0B5E-4FE4-9714-5A47102AF1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1C45AC3-F43E-4FB1-94E6-29C3B31D0AD5}" type="pres">
      <dgm:prSet presAssocID="{A469724D-0B5E-4FE4-9714-5A47102AF1F1}" presName="spaceRect" presStyleCnt="0"/>
      <dgm:spPr/>
    </dgm:pt>
    <dgm:pt modelId="{AD853EC1-064C-4958-B4C7-B8A8656960D9}" type="pres">
      <dgm:prSet presAssocID="{A469724D-0B5E-4FE4-9714-5A47102AF1F1}" presName="parTx" presStyleLbl="revTx" presStyleIdx="1" presStyleCnt="4">
        <dgm:presLayoutVars>
          <dgm:chMax val="0"/>
          <dgm:chPref val="0"/>
        </dgm:presLayoutVars>
      </dgm:prSet>
      <dgm:spPr/>
    </dgm:pt>
    <dgm:pt modelId="{1BE54FBA-72DF-4278-A145-E4150DC52B89}" type="pres">
      <dgm:prSet presAssocID="{7D43F3D6-BD90-4AD5-938D-7F0F812521B2}" presName="sibTrans" presStyleCnt="0"/>
      <dgm:spPr/>
    </dgm:pt>
    <dgm:pt modelId="{181323A8-1DAC-4A60-A9CD-21549619DB45}" type="pres">
      <dgm:prSet presAssocID="{CA4A2353-46B6-41F1-9870-FA712F982A0B}" presName="compNode" presStyleCnt="0"/>
      <dgm:spPr/>
    </dgm:pt>
    <dgm:pt modelId="{3E6ACB0E-B0FD-48E7-A329-E1D20311AAEE}" type="pres">
      <dgm:prSet presAssocID="{CA4A2353-46B6-41F1-9870-FA712F982A0B}" presName="bgRect" presStyleLbl="bgShp" presStyleIdx="2" presStyleCnt="4"/>
      <dgm:spPr/>
    </dgm:pt>
    <dgm:pt modelId="{F5FD7722-8F35-4FCE-85D3-F9F45548E075}" type="pres">
      <dgm:prSet presAssocID="{CA4A2353-46B6-41F1-9870-FA712F982A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F072B1F-A584-4243-8CC7-D765E6C8F6AC}" type="pres">
      <dgm:prSet presAssocID="{CA4A2353-46B6-41F1-9870-FA712F982A0B}" presName="spaceRect" presStyleCnt="0"/>
      <dgm:spPr/>
    </dgm:pt>
    <dgm:pt modelId="{E8A63D49-1051-46C7-B3B6-0183355C256C}" type="pres">
      <dgm:prSet presAssocID="{CA4A2353-46B6-41F1-9870-FA712F982A0B}" presName="parTx" presStyleLbl="revTx" presStyleIdx="2" presStyleCnt="4">
        <dgm:presLayoutVars>
          <dgm:chMax val="0"/>
          <dgm:chPref val="0"/>
        </dgm:presLayoutVars>
      </dgm:prSet>
      <dgm:spPr/>
    </dgm:pt>
    <dgm:pt modelId="{37A9F9B2-6B4B-41DA-9251-460E4AFD2FEF}" type="pres">
      <dgm:prSet presAssocID="{51649CAC-8FE1-451A-A5AB-E3A7AB0EE264}" presName="sibTrans" presStyleCnt="0"/>
      <dgm:spPr/>
    </dgm:pt>
    <dgm:pt modelId="{71C8A9CF-6271-4CBA-87CF-3DEB152D8A34}" type="pres">
      <dgm:prSet presAssocID="{28FFDF59-239B-4853-8EFF-DF82CF51126C}" presName="compNode" presStyleCnt="0"/>
      <dgm:spPr/>
    </dgm:pt>
    <dgm:pt modelId="{1937A3FF-C947-4FFA-BEE0-857A77A2A492}" type="pres">
      <dgm:prSet presAssocID="{28FFDF59-239B-4853-8EFF-DF82CF51126C}" presName="bgRect" presStyleLbl="bgShp" presStyleIdx="3" presStyleCnt="4"/>
      <dgm:spPr/>
    </dgm:pt>
    <dgm:pt modelId="{E46C9783-A45C-4612-8499-2D66FC0DCED0}" type="pres">
      <dgm:prSet presAssocID="{28FFDF59-239B-4853-8EFF-DF82CF5112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4AE54BD-D669-4F47-B876-CFCC90B90345}" type="pres">
      <dgm:prSet presAssocID="{28FFDF59-239B-4853-8EFF-DF82CF51126C}" presName="spaceRect" presStyleCnt="0"/>
      <dgm:spPr/>
    </dgm:pt>
    <dgm:pt modelId="{FDED8A3F-2200-417A-96C3-955ABC36832C}" type="pres">
      <dgm:prSet presAssocID="{28FFDF59-239B-4853-8EFF-DF82CF51126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E77CF07-8E4C-440E-84A7-6E2C1F87B331}" type="presOf" srcId="{28FFDF59-239B-4853-8EFF-DF82CF51126C}" destId="{FDED8A3F-2200-417A-96C3-955ABC36832C}" srcOrd="0" destOrd="0" presId="urn:microsoft.com/office/officeart/2018/2/layout/IconVerticalSolidList"/>
    <dgm:cxn modelId="{0A132714-8D41-4381-8A56-5B79C6A2B88C}" srcId="{9ABC605A-D334-425E-9528-3ED8CFE9DD14}" destId="{CA4A2353-46B6-41F1-9870-FA712F982A0B}" srcOrd="2" destOrd="0" parTransId="{F2490BD6-CF85-4660-BFE6-49E82F062966}" sibTransId="{51649CAC-8FE1-451A-A5AB-E3A7AB0EE264}"/>
    <dgm:cxn modelId="{A27EF220-AA80-4DAB-ACCB-BA94CA31E12D}" type="presOf" srcId="{CA4A2353-46B6-41F1-9870-FA712F982A0B}" destId="{E8A63D49-1051-46C7-B3B6-0183355C256C}" srcOrd="0" destOrd="0" presId="urn:microsoft.com/office/officeart/2018/2/layout/IconVerticalSolidList"/>
    <dgm:cxn modelId="{7B6AB636-A9E7-43D8-8833-15FEFCB4DA50}" srcId="{9ABC605A-D334-425E-9528-3ED8CFE9DD14}" destId="{A469724D-0B5E-4FE4-9714-5A47102AF1F1}" srcOrd="1" destOrd="0" parTransId="{9723AC78-F5A5-4B71-B50D-2074A1368C7A}" sibTransId="{7D43F3D6-BD90-4AD5-938D-7F0F812521B2}"/>
    <dgm:cxn modelId="{E7FA8845-7C95-48F8-99FC-BEA9D30EF78F}" srcId="{9ABC605A-D334-425E-9528-3ED8CFE9DD14}" destId="{28FFDF59-239B-4853-8EFF-DF82CF51126C}" srcOrd="3" destOrd="0" parTransId="{988EEF6A-5539-4500-88ED-621F31121BD5}" sibTransId="{ACDADCCE-7DA5-4B8B-BC8A-A5C6F5473FAB}"/>
    <dgm:cxn modelId="{DDF80455-F6F5-4903-B276-A5EF401909EC}" type="presOf" srcId="{9ABC605A-D334-425E-9528-3ED8CFE9DD14}" destId="{30B59D25-C001-408B-9646-B2E6519479D9}" srcOrd="0" destOrd="0" presId="urn:microsoft.com/office/officeart/2018/2/layout/IconVerticalSolidList"/>
    <dgm:cxn modelId="{E27F99DE-E658-42DA-97EE-44E4256639AA}" srcId="{9ABC605A-D334-425E-9528-3ED8CFE9DD14}" destId="{AB48744D-D338-4980-890E-5EE5CC920029}" srcOrd="0" destOrd="0" parTransId="{F4AAFCA8-A6E5-4DDD-A450-5426A4FC80FB}" sibTransId="{22565C4F-399C-4EB7-8813-C8B18DCAE531}"/>
    <dgm:cxn modelId="{A2DCBDE3-4ADD-4B81-BEDD-71C19BBB3D5E}" type="presOf" srcId="{AB48744D-D338-4980-890E-5EE5CC920029}" destId="{5F3B4DB8-F926-48C8-96A5-38271825E902}" srcOrd="0" destOrd="0" presId="urn:microsoft.com/office/officeart/2018/2/layout/IconVerticalSolidList"/>
    <dgm:cxn modelId="{52C7A8FD-A1BF-4144-AE9E-7D39EE4E9EA8}" type="presOf" srcId="{A469724D-0B5E-4FE4-9714-5A47102AF1F1}" destId="{AD853EC1-064C-4958-B4C7-B8A8656960D9}" srcOrd="0" destOrd="0" presId="urn:microsoft.com/office/officeart/2018/2/layout/IconVerticalSolidList"/>
    <dgm:cxn modelId="{C99DFAD7-A4CF-4CB4-9AEC-0FC5F4E2DBCD}" type="presParOf" srcId="{30B59D25-C001-408B-9646-B2E6519479D9}" destId="{EDBD21EB-BBB5-4336-91F9-7F0C425FB423}" srcOrd="0" destOrd="0" presId="urn:microsoft.com/office/officeart/2018/2/layout/IconVerticalSolidList"/>
    <dgm:cxn modelId="{669B5C99-9BB5-43B8-81A9-2AE09E1E23F9}" type="presParOf" srcId="{EDBD21EB-BBB5-4336-91F9-7F0C425FB423}" destId="{151920D4-3397-4B26-847E-5DFF3C943235}" srcOrd="0" destOrd="0" presId="urn:microsoft.com/office/officeart/2018/2/layout/IconVerticalSolidList"/>
    <dgm:cxn modelId="{2E0E2DD3-A64C-4F66-9D77-4374BE1BBB76}" type="presParOf" srcId="{EDBD21EB-BBB5-4336-91F9-7F0C425FB423}" destId="{F40360BC-CAA1-49F8-9F2F-FCFF47ECE840}" srcOrd="1" destOrd="0" presId="urn:microsoft.com/office/officeart/2018/2/layout/IconVerticalSolidList"/>
    <dgm:cxn modelId="{D980B586-5125-4DD5-AEB6-033B24ABFA76}" type="presParOf" srcId="{EDBD21EB-BBB5-4336-91F9-7F0C425FB423}" destId="{CD26FFF8-9B7C-4E48-A70B-5381560AD2DC}" srcOrd="2" destOrd="0" presId="urn:microsoft.com/office/officeart/2018/2/layout/IconVerticalSolidList"/>
    <dgm:cxn modelId="{C2B2DC23-148B-4F2D-9371-0F052161F93C}" type="presParOf" srcId="{EDBD21EB-BBB5-4336-91F9-7F0C425FB423}" destId="{5F3B4DB8-F926-48C8-96A5-38271825E902}" srcOrd="3" destOrd="0" presId="urn:microsoft.com/office/officeart/2018/2/layout/IconVerticalSolidList"/>
    <dgm:cxn modelId="{AB3A18E6-274B-4939-839C-92987A162B6D}" type="presParOf" srcId="{30B59D25-C001-408B-9646-B2E6519479D9}" destId="{7A3EAAFB-09C9-48F3-9948-71D8B3F7C0F5}" srcOrd="1" destOrd="0" presId="urn:microsoft.com/office/officeart/2018/2/layout/IconVerticalSolidList"/>
    <dgm:cxn modelId="{3266F164-F953-4AEC-A2D8-882448F650D6}" type="presParOf" srcId="{30B59D25-C001-408B-9646-B2E6519479D9}" destId="{2DB84026-E0D2-4387-AFAA-DC1A7BFDADD2}" srcOrd="2" destOrd="0" presId="urn:microsoft.com/office/officeart/2018/2/layout/IconVerticalSolidList"/>
    <dgm:cxn modelId="{6C24C8DD-EBD5-4177-8D52-08337E457B5C}" type="presParOf" srcId="{2DB84026-E0D2-4387-AFAA-DC1A7BFDADD2}" destId="{426FFCE5-6240-4709-8636-36BFB5C33269}" srcOrd="0" destOrd="0" presId="urn:microsoft.com/office/officeart/2018/2/layout/IconVerticalSolidList"/>
    <dgm:cxn modelId="{83B0F0D5-B333-44D8-9D92-75CE1CD28F0A}" type="presParOf" srcId="{2DB84026-E0D2-4387-AFAA-DC1A7BFDADD2}" destId="{7B7EBF4F-42D1-41D6-9E7E-9AB4B2B5693D}" srcOrd="1" destOrd="0" presId="urn:microsoft.com/office/officeart/2018/2/layout/IconVerticalSolidList"/>
    <dgm:cxn modelId="{0D66CF39-081E-4AD2-9E49-82989BDE8855}" type="presParOf" srcId="{2DB84026-E0D2-4387-AFAA-DC1A7BFDADD2}" destId="{71C45AC3-F43E-4FB1-94E6-29C3B31D0AD5}" srcOrd="2" destOrd="0" presId="urn:microsoft.com/office/officeart/2018/2/layout/IconVerticalSolidList"/>
    <dgm:cxn modelId="{48887F7A-B231-4ADC-8E59-BA3FF10DDC10}" type="presParOf" srcId="{2DB84026-E0D2-4387-AFAA-DC1A7BFDADD2}" destId="{AD853EC1-064C-4958-B4C7-B8A8656960D9}" srcOrd="3" destOrd="0" presId="urn:microsoft.com/office/officeart/2018/2/layout/IconVerticalSolidList"/>
    <dgm:cxn modelId="{DE9D24B6-AA40-40A9-9DFE-2FC8428882FE}" type="presParOf" srcId="{30B59D25-C001-408B-9646-B2E6519479D9}" destId="{1BE54FBA-72DF-4278-A145-E4150DC52B89}" srcOrd="3" destOrd="0" presId="urn:microsoft.com/office/officeart/2018/2/layout/IconVerticalSolidList"/>
    <dgm:cxn modelId="{B003E1EB-413E-419A-B4FF-371B0DD40E9E}" type="presParOf" srcId="{30B59D25-C001-408B-9646-B2E6519479D9}" destId="{181323A8-1DAC-4A60-A9CD-21549619DB45}" srcOrd="4" destOrd="0" presId="urn:microsoft.com/office/officeart/2018/2/layout/IconVerticalSolidList"/>
    <dgm:cxn modelId="{50AC8CB2-76F5-4E23-BAC3-1419F480149B}" type="presParOf" srcId="{181323A8-1DAC-4A60-A9CD-21549619DB45}" destId="{3E6ACB0E-B0FD-48E7-A329-E1D20311AAEE}" srcOrd="0" destOrd="0" presId="urn:microsoft.com/office/officeart/2018/2/layout/IconVerticalSolidList"/>
    <dgm:cxn modelId="{5643145A-C3FA-4930-99D0-766E4DE16DE3}" type="presParOf" srcId="{181323A8-1DAC-4A60-A9CD-21549619DB45}" destId="{F5FD7722-8F35-4FCE-85D3-F9F45548E075}" srcOrd="1" destOrd="0" presId="urn:microsoft.com/office/officeart/2018/2/layout/IconVerticalSolidList"/>
    <dgm:cxn modelId="{4784C9ED-8044-42E5-AEE9-DDF094D9F0D6}" type="presParOf" srcId="{181323A8-1DAC-4A60-A9CD-21549619DB45}" destId="{BF072B1F-A584-4243-8CC7-D765E6C8F6AC}" srcOrd="2" destOrd="0" presId="urn:microsoft.com/office/officeart/2018/2/layout/IconVerticalSolidList"/>
    <dgm:cxn modelId="{2DC0CC51-CDD2-4D7B-8660-C97EC8AB7AC2}" type="presParOf" srcId="{181323A8-1DAC-4A60-A9CD-21549619DB45}" destId="{E8A63D49-1051-46C7-B3B6-0183355C256C}" srcOrd="3" destOrd="0" presId="urn:microsoft.com/office/officeart/2018/2/layout/IconVerticalSolidList"/>
    <dgm:cxn modelId="{C8B59F78-C257-4A1C-A3DB-5070DC84BEDE}" type="presParOf" srcId="{30B59D25-C001-408B-9646-B2E6519479D9}" destId="{37A9F9B2-6B4B-41DA-9251-460E4AFD2FEF}" srcOrd="5" destOrd="0" presId="urn:microsoft.com/office/officeart/2018/2/layout/IconVerticalSolidList"/>
    <dgm:cxn modelId="{6F7EABE1-3186-46F6-B005-04E6FBFB6650}" type="presParOf" srcId="{30B59D25-C001-408B-9646-B2E6519479D9}" destId="{71C8A9CF-6271-4CBA-87CF-3DEB152D8A34}" srcOrd="6" destOrd="0" presId="urn:microsoft.com/office/officeart/2018/2/layout/IconVerticalSolidList"/>
    <dgm:cxn modelId="{419EC4C7-9C98-4E19-99F9-26B03742FE06}" type="presParOf" srcId="{71C8A9CF-6271-4CBA-87CF-3DEB152D8A34}" destId="{1937A3FF-C947-4FFA-BEE0-857A77A2A492}" srcOrd="0" destOrd="0" presId="urn:microsoft.com/office/officeart/2018/2/layout/IconVerticalSolidList"/>
    <dgm:cxn modelId="{57195C0B-2947-4449-863E-F0322791F1F4}" type="presParOf" srcId="{71C8A9CF-6271-4CBA-87CF-3DEB152D8A34}" destId="{E46C9783-A45C-4612-8499-2D66FC0DCED0}" srcOrd="1" destOrd="0" presId="urn:microsoft.com/office/officeart/2018/2/layout/IconVerticalSolidList"/>
    <dgm:cxn modelId="{8E53E644-72A1-4B57-A728-3DEE06843F48}" type="presParOf" srcId="{71C8A9CF-6271-4CBA-87CF-3DEB152D8A34}" destId="{94AE54BD-D669-4F47-B876-CFCC90B90345}" srcOrd="2" destOrd="0" presId="urn:microsoft.com/office/officeart/2018/2/layout/IconVerticalSolidList"/>
    <dgm:cxn modelId="{C1526F01-1A8D-40B5-A295-4986CD6497CF}" type="presParOf" srcId="{71C8A9CF-6271-4CBA-87CF-3DEB152D8A34}" destId="{FDED8A3F-2200-417A-96C3-955ABC3683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F27A0-54CA-40D5-A780-BFCBAD5B316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0421B-8332-4B3A-B998-79F16A73C438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Gradients often get smaller as the algorithm  progresses down to the lower layers.</a:t>
          </a:r>
        </a:p>
      </dsp:txBody>
      <dsp:txXfrm>
        <a:off x="0" y="0"/>
        <a:ext cx="6900512" cy="1384035"/>
      </dsp:txXfrm>
    </dsp:sp>
    <dsp:sp modelId="{FE2605CE-43C8-40E0-AB7A-2568754C9292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C4D04-544D-4D94-A7D9-7E8A1D2E0C61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Gradient Descent update leaves the lower layer  weights unchanged, and training never converges to  a good solution.</a:t>
          </a:r>
        </a:p>
      </dsp:txBody>
      <dsp:txXfrm>
        <a:off x="0" y="1384035"/>
        <a:ext cx="6900512" cy="1384035"/>
      </dsp:txXfrm>
    </dsp:sp>
    <dsp:sp modelId="{46765219-109F-49FC-A6B3-D845DDC5BD24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6D35D-7B76-4A4B-97CE-172FAD1A7C5B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This is called the </a:t>
          </a:r>
          <a:r>
            <a:rPr lang="en-US" sz="2200" i="1" kern="1200" dirty="0">
              <a:solidFill>
                <a:srgbClr val="FF0000"/>
              </a:solidFill>
            </a:rPr>
            <a:t>vanishing</a:t>
          </a:r>
          <a:r>
            <a:rPr lang="en-US" sz="2200" i="1" kern="1200" dirty="0"/>
            <a:t> gradients </a:t>
          </a:r>
          <a:r>
            <a:rPr lang="en-US" sz="2200" kern="1200" dirty="0"/>
            <a:t>problem.</a:t>
          </a:r>
        </a:p>
      </dsp:txBody>
      <dsp:txXfrm>
        <a:off x="0" y="2768070"/>
        <a:ext cx="6900512" cy="1384035"/>
      </dsp:txXfrm>
    </dsp:sp>
    <dsp:sp modelId="{74056AB4-2985-49C4-9714-ACA27427970A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45902-B9FD-4B79-ACBB-FEA361132C87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gradients can grow bigger and bigger, so many  layers get insanely large weight updates and the  algorithm diverges. This is the </a:t>
          </a:r>
          <a:r>
            <a:rPr lang="en-US" sz="2200" i="1" kern="1200"/>
            <a:t>exploding gradients  </a:t>
          </a:r>
          <a:r>
            <a:rPr lang="en-US" sz="2200" kern="1200"/>
            <a:t>problem</a:t>
          </a:r>
        </a:p>
      </dsp:txBody>
      <dsp:txXfrm>
        <a:off x="0" y="4152105"/>
        <a:ext cx="6900512" cy="1384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9E790-5F28-44C2-A3D8-CF1435474449}">
      <dsp:nvSpPr>
        <dsp:cNvPr id="0" name=""/>
        <dsp:cNvSpPr/>
      </dsp:nvSpPr>
      <dsp:spPr>
        <a:xfrm>
          <a:off x="0" y="0"/>
          <a:ext cx="6900512" cy="55361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A paper titled “Understanding the Difficulty of  Training Deep Feedforward Neural Networks” by  Xavier Glorot and Yoshua.</a:t>
          </a:r>
        </a:p>
      </dsp:txBody>
      <dsp:txXfrm>
        <a:off x="0" y="0"/>
        <a:ext cx="6900512" cy="2989516"/>
      </dsp:txXfrm>
    </dsp:sp>
    <dsp:sp modelId="{F5D648F2-2A9E-47BC-A3FE-0782703BD6B8}">
      <dsp:nvSpPr>
        <dsp:cNvPr id="0" name=""/>
        <dsp:cNvSpPr/>
      </dsp:nvSpPr>
      <dsp:spPr>
        <a:xfrm>
          <a:off x="3369" y="2878793"/>
          <a:ext cx="2297924" cy="25466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popular logistic sigmoid activation function.</a:t>
          </a:r>
        </a:p>
      </dsp:txBody>
      <dsp:txXfrm>
        <a:off x="3369" y="2878793"/>
        <a:ext cx="2297924" cy="2546624"/>
      </dsp:txXfrm>
    </dsp:sp>
    <dsp:sp modelId="{7B546BCE-2008-4547-8086-EE442EA04937}">
      <dsp:nvSpPr>
        <dsp:cNvPr id="0" name=""/>
        <dsp:cNvSpPr/>
      </dsp:nvSpPr>
      <dsp:spPr>
        <a:xfrm>
          <a:off x="2301293" y="2878793"/>
          <a:ext cx="2297924" cy="254662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using a normal distribution with a mean of 0  and a standard deviation of 1.</a:t>
          </a:r>
        </a:p>
      </dsp:txBody>
      <dsp:txXfrm>
        <a:off x="2301293" y="2878793"/>
        <a:ext cx="2297924" cy="2546624"/>
      </dsp:txXfrm>
    </dsp:sp>
    <dsp:sp modelId="{4E4F64A1-A23E-4033-A695-5EE19447F2E1}">
      <dsp:nvSpPr>
        <dsp:cNvPr id="0" name=""/>
        <dsp:cNvSpPr/>
      </dsp:nvSpPr>
      <dsp:spPr>
        <a:xfrm>
          <a:off x="4599218" y="2878793"/>
          <a:ext cx="2297924" cy="254662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hyperbolic tangent function has a mean  of 0 and behaves slightly better than the  logistic function in DNN.</a:t>
          </a:r>
        </a:p>
      </dsp:txBody>
      <dsp:txXfrm>
        <a:off x="4599218" y="2878793"/>
        <a:ext cx="2297924" cy="25466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920D4-3397-4B26-847E-5DFF3C943235}">
      <dsp:nvSpPr>
        <dsp:cNvPr id="0" name=""/>
        <dsp:cNvSpPr/>
      </dsp:nvSpPr>
      <dsp:spPr>
        <a:xfrm>
          <a:off x="0" y="1773"/>
          <a:ext cx="10217709" cy="898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360BC-CAA1-49F8-9F2F-FCFF47ECE840}">
      <dsp:nvSpPr>
        <dsp:cNvPr id="0" name=""/>
        <dsp:cNvSpPr/>
      </dsp:nvSpPr>
      <dsp:spPr>
        <a:xfrm>
          <a:off x="271829" y="203960"/>
          <a:ext cx="494234" cy="494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B4DB8-F926-48C8-96A5-38271825E902}">
      <dsp:nvSpPr>
        <dsp:cNvPr id="0" name=""/>
        <dsp:cNvSpPr/>
      </dsp:nvSpPr>
      <dsp:spPr>
        <a:xfrm>
          <a:off x="1037893" y="1773"/>
          <a:ext cx="9179815" cy="89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03" tIns="95103" rIns="95103" bIns="9510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CONV layer </a:t>
          </a:r>
          <a:r>
            <a:rPr lang="en-US" sz="1500" kern="1200"/>
            <a:t>will compute the output of neurons that are connected  to local regions in the input, each computing a dot product between  their weights and a small region they are connected to in the input  volume.</a:t>
          </a:r>
        </a:p>
      </dsp:txBody>
      <dsp:txXfrm>
        <a:off x="1037893" y="1773"/>
        <a:ext cx="9179815" cy="898609"/>
      </dsp:txXfrm>
    </dsp:sp>
    <dsp:sp modelId="{426FFCE5-6240-4709-8636-36BFB5C33269}">
      <dsp:nvSpPr>
        <dsp:cNvPr id="0" name=""/>
        <dsp:cNvSpPr/>
      </dsp:nvSpPr>
      <dsp:spPr>
        <a:xfrm>
          <a:off x="0" y="1125034"/>
          <a:ext cx="10217709" cy="898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BF4F-42D1-41D6-9E7E-9AB4B2B5693D}">
      <dsp:nvSpPr>
        <dsp:cNvPr id="0" name=""/>
        <dsp:cNvSpPr/>
      </dsp:nvSpPr>
      <dsp:spPr>
        <a:xfrm>
          <a:off x="271829" y="1327221"/>
          <a:ext cx="494234" cy="4942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53EC1-064C-4958-B4C7-B8A8656960D9}">
      <dsp:nvSpPr>
        <dsp:cNvPr id="0" name=""/>
        <dsp:cNvSpPr/>
      </dsp:nvSpPr>
      <dsp:spPr>
        <a:xfrm>
          <a:off x="1037893" y="1125034"/>
          <a:ext cx="9179815" cy="89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03" tIns="95103" rIns="95103" bIns="9510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RELU layer </a:t>
          </a:r>
          <a:r>
            <a:rPr lang="en-US" sz="1500" kern="1200"/>
            <a:t>will apply an elementwise activation function, such as  the max(0,x) thresholding at zero. This leaves the size of the  volume unchanged.</a:t>
          </a:r>
        </a:p>
      </dsp:txBody>
      <dsp:txXfrm>
        <a:off x="1037893" y="1125034"/>
        <a:ext cx="9179815" cy="898609"/>
      </dsp:txXfrm>
    </dsp:sp>
    <dsp:sp modelId="{3E6ACB0E-B0FD-48E7-A329-E1D20311AAEE}">
      <dsp:nvSpPr>
        <dsp:cNvPr id="0" name=""/>
        <dsp:cNvSpPr/>
      </dsp:nvSpPr>
      <dsp:spPr>
        <a:xfrm>
          <a:off x="0" y="2248295"/>
          <a:ext cx="10217709" cy="898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D7722-8F35-4FCE-85D3-F9F45548E075}">
      <dsp:nvSpPr>
        <dsp:cNvPr id="0" name=""/>
        <dsp:cNvSpPr/>
      </dsp:nvSpPr>
      <dsp:spPr>
        <a:xfrm>
          <a:off x="271829" y="2450482"/>
          <a:ext cx="494234" cy="4942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63D49-1051-46C7-B3B6-0183355C256C}">
      <dsp:nvSpPr>
        <dsp:cNvPr id="0" name=""/>
        <dsp:cNvSpPr/>
      </dsp:nvSpPr>
      <dsp:spPr>
        <a:xfrm>
          <a:off x="1037893" y="2248295"/>
          <a:ext cx="9179815" cy="89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03" tIns="95103" rIns="95103" bIns="9510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POOL layer </a:t>
          </a:r>
          <a:r>
            <a:rPr lang="en-US" sz="1500" kern="1200"/>
            <a:t>will perform a down sampling operation along the  spatial dimensions (width, height).</a:t>
          </a:r>
        </a:p>
      </dsp:txBody>
      <dsp:txXfrm>
        <a:off x="1037893" y="2248295"/>
        <a:ext cx="9179815" cy="898609"/>
      </dsp:txXfrm>
    </dsp:sp>
    <dsp:sp modelId="{1937A3FF-C947-4FFA-BEE0-857A77A2A492}">
      <dsp:nvSpPr>
        <dsp:cNvPr id="0" name=""/>
        <dsp:cNvSpPr/>
      </dsp:nvSpPr>
      <dsp:spPr>
        <a:xfrm>
          <a:off x="0" y="3371556"/>
          <a:ext cx="10217709" cy="8986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C9783-A45C-4612-8499-2D66FC0DCED0}">
      <dsp:nvSpPr>
        <dsp:cNvPr id="0" name=""/>
        <dsp:cNvSpPr/>
      </dsp:nvSpPr>
      <dsp:spPr>
        <a:xfrm>
          <a:off x="271829" y="3573743"/>
          <a:ext cx="494234" cy="4942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D8A3F-2200-417A-96C3-955ABC36832C}">
      <dsp:nvSpPr>
        <dsp:cNvPr id="0" name=""/>
        <dsp:cNvSpPr/>
      </dsp:nvSpPr>
      <dsp:spPr>
        <a:xfrm>
          <a:off x="1037893" y="3371556"/>
          <a:ext cx="9179815" cy="89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03" tIns="95103" rIns="95103" bIns="9510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FC </a:t>
          </a:r>
          <a:r>
            <a:rPr lang="en-US" sz="1500" kern="1200"/>
            <a:t>(i.e. fully-connected) layer will compute the class scores,  resulting in volume of size [1x1xN], where each of the N numbers  correspond to a class score, such as among the N categories.</a:t>
          </a:r>
        </a:p>
      </dsp:txBody>
      <dsp:txXfrm>
        <a:off x="1037893" y="3371556"/>
        <a:ext cx="9179815" cy="898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21506-CE00-4916-85A6-1E54B34DE9B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D387C-5306-4D98-AAEC-51272FBF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2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D387C-5306-4D98-AAEC-51272FBFC6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2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D387C-5306-4D98-AAEC-51272FBFC6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FF006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FF006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FF006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74189" y="3107258"/>
            <a:ext cx="85432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FF0066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6161" y="1775586"/>
            <a:ext cx="9599676" cy="2049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12" Type="http://schemas.openxmlformats.org/officeDocument/2006/relationships/image" Target="../media/image7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70.png"/><Relationship Id="rId5" Type="http://schemas.openxmlformats.org/officeDocument/2006/relationships/image" Target="../media/image12.png"/><Relationship Id="rId10" Type="http://schemas.openxmlformats.org/officeDocument/2006/relationships/image" Target="../media/image69.png"/><Relationship Id="rId4" Type="http://schemas.openxmlformats.org/officeDocument/2006/relationships/image" Target="../media/image11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dropout-regularization-deep-learning-models-keras/" TargetMode="External"/><Relationship Id="rId2" Type="http://schemas.openxmlformats.org/officeDocument/2006/relationships/hyperlink" Target="https://keras.io/api/layers/regularization_layers/dropout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13" Type="http://schemas.openxmlformats.org/officeDocument/2006/relationships/image" Target="../media/image83.jp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12" Type="http://schemas.openxmlformats.org/officeDocument/2006/relationships/image" Target="../media/image82.jpg"/><Relationship Id="rId17" Type="http://schemas.openxmlformats.org/officeDocument/2006/relationships/image" Target="../media/image87.jpg"/><Relationship Id="rId2" Type="http://schemas.openxmlformats.org/officeDocument/2006/relationships/image" Target="../media/image9.png"/><Relationship Id="rId16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1.jpg"/><Relationship Id="rId5" Type="http://schemas.openxmlformats.org/officeDocument/2006/relationships/image" Target="../media/image12.png"/><Relationship Id="rId15" Type="http://schemas.openxmlformats.org/officeDocument/2006/relationships/image" Target="../media/image85.jpg"/><Relationship Id="rId10" Type="http://schemas.openxmlformats.org/officeDocument/2006/relationships/image" Target="../media/image80.jpg"/><Relationship Id="rId4" Type="http://schemas.openxmlformats.org/officeDocument/2006/relationships/image" Target="../media/image11.png"/><Relationship Id="rId9" Type="http://schemas.openxmlformats.org/officeDocument/2006/relationships/image" Target="../media/image79.jpg"/><Relationship Id="rId14" Type="http://schemas.openxmlformats.org/officeDocument/2006/relationships/image" Target="../media/image8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13" Type="http://schemas.openxmlformats.org/officeDocument/2006/relationships/image" Target="../media/image87.jpg"/><Relationship Id="rId18" Type="http://schemas.openxmlformats.org/officeDocument/2006/relationships/image" Target="../media/image92.jpg"/><Relationship Id="rId3" Type="http://schemas.openxmlformats.org/officeDocument/2006/relationships/image" Target="../media/image76.png"/><Relationship Id="rId21" Type="http://schemas.openxmlformats.org/officeDocument/2006/relationships/image" Target="../media/image95.png"/><Relationship Id="rId7" Type="http://schemas.openxmlformats.org/officeDocument/2006/relationships/image" Target="../media/image81.jpg"/><Relationship Id="rId12" Type="http://schemas.openxmlformats.org/officeDocument/2006/relationships/image" Target="../media/image86.jpg"/><Relationship Id="rId17" Type="http://schemas.openxmlformats.org/officeDocument/2006/relationships/image" Target="../media/image91.jpg"/><Relationship Id="rId2" Type="http://schemas.openxmlformats.org/officeDocument/2006/relationships/image" Target="../media/image9.png"/><Relationship Id="rId16" Type="http://schemas.openxmlformats.org/officeDocument/2006/relationships/image" Target="../media/image90.jp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11" Type="http://schemas.openxmlformats.org/officeDocument/2006/relationships/image" Target="../media/image85.jpg"/><Relationship Id="rId24" Type="http://schemas.openxmlformats.org/officeDocument/2006/relationships/image" Target="../media/image98.png"/><Relationship Id="rId5" Type="http://schemas.openxmlformats.org/officeDocument/2006/relationships/image" Target="../media/image79.jpg"/><Relationship Id="rId15" Type="http://schemas.openxmlformats.org/officeDocument/2006/relationships/image" Target="../media/image89.jpg"/><Relationship Id="rId23" Type="http://schemas.openxmlformats.org/officeDocument/2006/relationships/image" Target="../media/image97.png"/><Relationship Id="rId10" Type="http://schemas.openxmlformats.org/officeDocument/2006/relationships/image" Target="../media/image84.jpg"/><Relationship Id="rId19" Type="http://schemas.openxmlformats.org/officeDocument/2006/relationships/image" Target="../media/image93.png"/><Relationship Id="rId4" Type="http://schemas.openxmlformats.org/officeDocument/2006/relationships/image" Target="../media/image78.jpg"/><Relationship Id="rId9" Type="http://schemas.openxmlformats.org/officeDocument/2006/relationships/image" Target="../media/image83.jpg"/><Relationship Id="rId14" Type="http://schemas.openxmlformats.org/officeDocument/2006/relationships/image" Target="../media/image88.jpg"/><Relationship Id="rId22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1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76.png"/><Relationship Id="rId2" Type="http://schemas.openxmlformats.org/officeDocument/2006/relationships/image" Target="../media/image9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3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27.png"/><Relationship Id="rId5" Type="http://schemas.openxmlformats.org/officeDocument/2006/relationships/image" Target="../media/image12.png"/><Relationship Id="rId10" Type="http://schemas.openxmlformats.org/officeDocument/2006/relationships/image" Target="../media/image126.png"/><Relationship Id="rId4" Type="http://schemas.openxmlformats.org/officeDocument/2006/relationships/image" Target="../media/image11.png"/><Relationship Id="rId9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9" Type="http://schemas.openxmlformats.org/officeDocument/2006/relationships/image" Target="../media/image161.png"/><Relationship Id="rId21" Type="http://schemas.openxmlformats.org/officeDocument/2006/relationships/image" Target="../media/image143.png"/><Relationship Id="rId34" Type="http://schemas.openxmlformats.org/officeDocument/2006/relationships/image" Target="../media/image156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2" Type="http://schemas.openxmlformats.org/officeDocument/2006/relationships/image" Target="../media/image9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5" Type="http://schemas.openxmlformats.org/officeDocument/2006/relationships/image" Target="../media/image12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31" Type="http://schemas.openxmlformats.org/officeDocument/2006/relationships/image" Target="../media/image153.png"/><Relationship Id="rId4" Type="http://schemas.openxmlformats.org/officeDocument/2006/relationships/image" Target="../media/image11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8" Type="http://schemas.openxmlformats.org/officeDocument/2006/relationships/image" Target="../media/image130.png"/><Relationship Id="rId3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16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6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3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7.png"/><Relationship Id="rId11" Type="http://schemas.openxmlformats.org/officeDocument/2006/relationships/image" Target="../media/image191.png"/><Relationship Id="rId5" Type="http://schemas.openxmlformats.org/officeDocument/2006/relationships/image" Target="../media/image186.png"/><Relationship Id="rId10" Type="http://schemas.openxmlformats.org/officeDocument/2006/relationships/image" Target="../media/image104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4.jp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3.jpg"/><Relationship Id="rId2" Type="http://schemas.openxmlformats.org/officeDocument/2006/relationships/image" Target="../media/image9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12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11.png"/><Relationship Id="rId27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6.png"/><Relationship Id="rId18" Type="http://schemas.openxmlformats.org/officeDocument/2006/relationships/image" Target="../media/image11.png"/><Relationship Id="rId3" Type="http://schemas.openxmlformats.org/officeDocument/2006/relationships/image" Target="../media/image36.png"/><Relationship Id="rId21" Type="http://schemas.openxmlformats.org/officeDocument/2006/relationships/image" Target="../media/image45.jpg"/><Relationship Id="rId7" Type="http://schemas.openxmlformats.org/officeDocument/2006/relationships/image" Target="../media/image40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3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30.png"/><Relationship Id="rId10" Type="http://schemas.openxmlformats.org/officeDocument/2006/relationships/image" Target="../media/image42.png"/><Relationship Id="rId19" Type="http://schemas.openxmlformats.org/officeDocument/2006/relationships/image" Target="../media/image12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Relationship Id="rId14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hyperlink" Target="https://www.tensorflow.org/tutorials/images/cnn" TargetMode="Externa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owardsdatascience.com/covolutional-neural-network-cb0883dd6529#%3A~%3Atext%3DExamples%20of%20CNN%20in%20computer%2Ci.e%2C%20weights%2C%20biases%20etc" TargetMode="External"/><Relationship Id="rId5" Type="http://schemas.openxmlformats.org/officeDocument/2006/relationships/hyperlink" Target="https://keras.io/api/layers/convolution_layers/convolution2d/" TargetMode="External"/><Relationship Id="rId4" Type="http://schemas.openxmlformats.org/officeDocument/2006/relationships/image" Target="../media/image2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0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3.png"/><Relationship Id="rId3" Type="http://schemas.openxmlformats.org/officeDocument/2006/relationships/image" Target="../media/image46.jpg"/><Relationship Id="rId7" Type="http://schemas.openxmlformats.org/officeDocument/2006/relationships/image" Target="../media/image49.png"/><Relationship Id="rId12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11.png"/><Relationship Id="rId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47.png"/><Relationship Id="rId9" Type="http://schemas.openxmlformats.org/officeDocument/2006/relationships/image" Target="../media/image31.png"/><Relationship Id="rId14" Type="http://schemas.openxmlformats.org/officeDocument/2006/relationships/image" Target="../media/image5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jp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8.png"/><Relationship Id="rId5" Type="http://schemas.openxmlformats.org/officeDocument/2006/relationships/image" Target="../media/image54.pn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guides/transfer_learning/" TargetMode="External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analyticsvidhya.com/blog/2021/11/transfer-learning-with-tensorflow/" TargetMode="External"/><Relationship Id="rId5" Type="http://schemas.openxmlformats.org/officeDocument/2006/relationships/hyperlink" Target="https://www.tensorflow.org/tutorials/images/transfer_learning" TargetMode="External"/><Relationship Id="rId4" Type="http://schemas.openxmlformats.org/officeDocument/2006/relationships/hyperlink" Target="https://towardsdatascience.com/a-comprehensive-hands-on-guide-to-transfer-learning-with-real-world-applications-in-deep-learning-212bf3b2f27a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1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layers/recurrent_layers/" TargetMode="External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implilearn.com/tutorials/deep-learning-tutorial/rnn" TargetMode="External"/><Relationship Id="rId4" Type="http://schemas.openxmlformats.org/officeDocument/2006/relationships/hyperlink" Target="http://www.tensorflow.org/guide/keras/rnn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62.jpg"/><Relationship Id="rId4" Type="http://schemas.openxmlformats.org/officeDocument/2006/relationships/image" Target="../media/image11.png"/><Relationship Id="rId9" Type="http://schemas.openxmlformats.org/officeDocument/2006/relationships/image" Target="../media/image60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9.jpeg"/><Relationship Id="rId4" Type="http://schemas.openxmlformats.org/officeDocument/2006/relationships/image" Target="../media/image31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427" y="228600"/>
            <a:ext cx="5648325" cy="4188460"/>
          </a:xfrm>
          <a:custGeom>
            <a:avLst/>
            <a:gdLst/>
            <a:ahLst/>
            <a:cxnLst/>
            <a:rect l="l" t="t" r="r" b="b"/>
            <a:pathLst>
              <a:path w="5648325" h="4188460">
                <a:moveTo>
                  <a:pt x="5647944" y="0"/>
                </a:moveTo>
                <a:lnTo>
                  <a:pt x="0" y="0"/>
                </a:lnTo>
                <a:lnTo>
                  <a:pt x="0" y="4187952"/>
                </a:lnTo>
                <a:lnTo>
                  <a:pt x="5647944" y="4187952"/>
                </a:lnTo>
                <a:lnTo>
                  <a:pt x="5647944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69323" y="228600"/>
            <a:ext cx="2743200" cy="2039620"/>
          </a:xfrm>
          <a:custGeom>
            <a:avLst/>
            <a:gdLst/>
            <a:ahLst/>
            <a:cxnLst/>
            <a:rect l="l" t="t" r="r" b="b"/>
            <a:pathLst>
              <a:path w="2743200" h="2039620">
                <a:moveTo>
                  <a:pt x="2743200" y="0"/>
                </a:moveTo>
                <a:lnTo>
                  <a:pt x="0" y="0"/>
                </a:lnTo>
                <a:lnTo>
                  <a:pt x="0" y="2039112"/>
                </a:lnTo>
                <a:lnTo>
                  <a:pt x="2743200" y="2039112"/>
                </a:lnTo>
                <a:lnTo>
                  <a:pt x="2743200" y="0"/>
                </a:lnTo>
                <a:close/>
              </a:path>
            </a:pathLst>
          </a:custGeom>
          <a:solidFill>
            <a:srgbClr val="27CE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6103" y="2377439"/>
            <a:ext cx="2743200" cy="2039620"/>
          </a:xfrm>
          <a:custGeom>
            <a:avLst/>
            <a:gdLst/>
            <a:ahLst/>
            <a:cxnLst/>
            <a:rect l="l" t="t" r="r" b="b"/>
            <a:pathLst>
              <a:path w="2743200" h="2039620">
                <a:moveTo>
                  <a:pt x="2743200" y="0"/>
                </a:moveTo>
                <a:lnTo>
                  <a:pt x="0" y="0"/>
                </a:lnTo>
                <a:lnTo>
                  <a:pt x="0" y="2039112"/>
                </a:lnTo>
                <a:lnTo>
                  <a:pt x="2743200" y="2039112"/>
                </a:lnTo>
                <a:lnTo>
                  <a:pt x="2743200" y="0"/>
                </a:lnTo>
                <a:close/>
              </a:path>
            </a:pathLst>
          </a:custGeom>
          <a:solidFill>
            <a:srgbClr val="42B99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623" y="194513"/>
            <a:ext cx="1091184" cy="79888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166103" y="228600"/>
            <a:ext cx="2743200" cy="2039620"/>
          </a:xfrm>
          <a:custGeom>
            <a:avLst/>
            <a:gdLst/>
            <a:ahLst/>
            <a:cxnLst/>
            <a:rect l="l" t="t" r="r" b="b"/>
            <a:pathLst>
              <a:path w="2743200" h="2039620">
                <a:moveTo>
                  <a:pt x="2743200" y="0"/>
                </a:moveTo>
                <a:lnTo>
                  <a:pt x="0" y="0"/>
                </a:lnTo>
                <a:lnTo>
                  <a:pt x="0" y="2039112"/>
                </a:lnTo>
                <a:lnTo>
                  <a:pt x="2743200" y="2039112"/>
                </a:lnTo>
                <a:lnTo>
                  <a:pt x="2743200" y="0"/>
                </a:lnTo>
                <a:close/>
              </a:path>
            </a:pathLst>
          </a:custGeom>
          <a:solidFill>
            <a:srgbClr val="61A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9323" y="2377439"/>
            <a:ext cx="2743200" cy="2039620"/>
          </a:xfrm>
          <a:custGeom>
            <a:avLst/>
            <a:gdLst/>
            <a:ahLst/>
            <a:cxnLst/>
            <a:rect l="l" t="t" r="r" b="b"/>
            <a:pathLst>
              <a:path w="2743200" h="2039620">
                <a:moveTo>
                  <a:pt x="2743200" y="0"/>
                </a:moveTo>
                <a:lnTo>
                  <a:pt x="0" y="0"/>
                </a:lnTo>
                <a:lnTo>
                  <a:pt x="0" y="2039112"/>
                </a:lnTo>
                <a:lnTo>
                  <a:pt x="2743200" y="2039112"/>
                </a:lnTo>
                <a:lnTo>
                  <a:pt x="2743200" y="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066033" y="4736338"/>
            <a:ext cx="6416675" cy="474345"/>
            <a:chOff x="3066033" y="4736338"/>
            <a:chExt cx="6416675" cy="4743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033" y="4736338"/>
              <a:ext cx="855878" cy="4739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7637" y="4736338"/>
              <a:ext cx="1110996" cy="4739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6383" y="4736338"/>
              <a:ext cx="408432" cy="4739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7091" y="4736338"/>
              <a:ext cx="4555617" cy="473963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52800" y="5448370"/>
            <a:ext cx="69272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25" dirty="0">
                <a:solidFill>
                  <a:srgbClr val="64757C"/>
                </a:solidFill>
              </a:rPr>
              <a:t>Deep </a:t>
            </a:r>
            <a:r>
              <a:rPr sz="3000" b="1" spc="20" dirty="0">
                <a:solidFill>
                  <a:srgbClr val="64757C"/>
                </a:solidFill>
                <a:latin typeface="Cambria"/>
                <a:cs typeface="Cambria"/>
              </a:rPr>
              <a:t> </a:t>
            </a:r>
            <a:r>
              <a:rPr sz="3000" b="1" spc="-15" dirty="0">
                <a:solidFill>
                  <a:srgbClr val="64757C"/>
                </a:solidFill>
                <a:latin typeface="Cambria"/>
                <a:cs typeface="Cambria"/>
              </a:rPr>
              <a:t>Neural Network</a:t>
            </a:r>
            <a:endParaRPr sz="3000" dirty="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532364" y="6537959"/>
            <a:ext cx="1061085" cy="147955"/>
            <a:chOff x="10532364" y="6537959"/>
            <a:chExt cx="1061085" cy="14795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2364" y="6537959"/>
              <a:ext cx="504951" cy="1478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5180" y="6537959"/>
              <a:ext cx="237744" cy="1478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3676" y="6537959"/>
              <a:ext cx="469392" cy="147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6841" y="1252473"/>
            <a:ext cx="1676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D6194"/>
                </a:solidFill>
                <a:latin typeface="Wingdings"/>
                <a:cs typeface="Wingdings"/>
              </a:rPr>
              <a:t>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8166" y="1222247"/>
            <a:ext cx="1391920" cy="2895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0"/>
              </a:lnSpc>
            </a:pP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Questions: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7132" y="1188465"/>
            <a:ext cx="89916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10" dirty="0">
                <a:solidFill>
                  <a:srgbClr val="FF0000"/>
                </a:solidFill>
                <a:latin typeface="Cambria"/>
                <a:cs typeface="Cambria"/>
              </a:rPr>
              <a:t>How</a:t>
            </a:r>
            <a:r>
              <a:rPr sz="2000" spc="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Cambria"/>
                <a:cs typeface="Cambria"/>
              </a:rPr>
              <a:t>we</a:t>
            </a:r>
            <a:r>
              <a:rPr sz="2000" spc="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0000"/>
                </a:solidFill>
                <a:latin typeface="Cambria"/>
                <a:cs typeface="Cambria"/>
              </a:rPr>
              <a:t>can</a:t>
            </a:r>
            <a:r>
              <a:rPr sz="2000" spc="2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FF0000"/>
                </a:solidFill>
                <a:latin typeface="Cambria"/>
                <a:cs typeface="Cambria"/>
              </a:rPr>
              <a:t>find</a:t>
            </a:r>
            <a:r>
              <a:rPr sz="2000" spc="2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FF0000"/>
                </a:solidFill>
                <a:latin typeface="Cambria"/>
                <a:cs typeface="Cambria"/>
              </a:rPr>
              <a:t>out</a:t>
            </a:r>
            <a:r>
              <a:rPr sz="2000" spc="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Cambria"/>
                <a:cs typeface="Cambria"/>
              </a:rPr>
              <a:t>the</a:t>
            </a:r>
            <a:r>
              <a:rPr sz="2000" spc="2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Cambria"/>
                <a:cs typeface="Cambria"/>
              </a:rPr>
              <a:t>global</a:t>
            </a:r>
            <a:r>
              <a:rPr sz="2000" spc="19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0000"/>
                </a:solidFill>
                <a:latin typeface="Cambria"/>
                <a:cs typeface="Cambria"/>
              </a:rPr>
              <a:t>minima,</a:t>
            </a:r>
            <a:r>
              <a:rPr sz="2000" spc="2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0000"/>
                </a:solidFill>
                <a:latin typeface="Cambria"/>
                <a:cs typeface="Cambria"/>
              </a:rPr>
              <a:t>if</a:t>
            </a:r>
            <a:r>
              <a:rPr sz="2000" spc="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Cambria"/>
                <a:cs typeface="Cambria"/>
              </a:rPr>
              <a:t>more</a:t>
            </a:r>
            <a:r>
              <a:rPr sz="2000" spc="2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00"/>
                </a:solidFill>
                <a:latin typeface="Cambria"/>
                <a:cs typeface="Cambria"/>
              </a:rPr>
              <a:t>than</a:t>
            </a:r>
            <a:r>
              <a:rPr sz="2000" spc="2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00"/>
                </a:solidFill>
                <a:latin typeface="Cambria"/>
                <a:cs typeface="Cambria"/>
              </a:rPr>
              <a:t>one</a:t>
            </a:r>
            <a:r>
              <a:rPr sz="2000" spc="2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00"/>
                </a:solidFill>
                <a:latin typeface="Cambria"/>
                <a:cs typeface="Cambria"/>
              </a:rPr>
              <a:t>minimal</a:t>
            </a:r>
            <a:r>
              <a:rPr sz="2000" spc="2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Cambria"/>
                <a:cs typeface="Cambria"/>
              </a:rPr>
              <a:t>point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841" y="1493068"/>
            <a:ext cx="10612755" cy="341058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41300" algn="just">
              <a:lnSpc>
                <a:spcPct val="100000"/>
              </a:lnSpc>
              <a:spcBef>
                <a:spcPts val="1305"/>
              </a:spcBef>
            </a:pPr>
            <a:r>
              <a:rPr sz="2000" spc="114" dirty="0">
                <a:solidFill>
                  <a:srgbClr val="FF0000"/>
                </a:solidFill>
                <a:latin typeface="Cambria"/>
                <a:cs typeface="Cambria"/>
              </a:rPr>
              <a:t>exists</a:t>
            </a:r>
            <a:r>
              <a:rPr sz="2000" spc="4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OR</a:t>
            </a:r>
            <a:r>
              <a:rPr sz="2000" spc="4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Cambria"/>
                <a:cs typeface="Cambria"/>
              </a:rPr>
              <a:t>How</a:t>
            </a:r>
            <a:r>
              <a:rPr sz="2000" spc="4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Cambria"/>
                <a:cs typeface="Cambria"/>
              </a:rPr>
              <a:t>we</a:t>
            </a:r>
            <a:r>
              <a:rPr sz="2000" spc="43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00"/>
                </a:solidFill>
                <a:latin typeface="Cambria"/>
                <a:cs typeface="Cambria"/>
              </a:rPr>
              <a:t>can</a:t>
            </a:r>
            <a:r>
              <a:rPr sz="2000" spc="4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FF0000"/>
                </a:solidFill>
                <a:latin typeface="Cambria"/>
                <a:cs typeface="Cambria"/>
              </a:rPr>
              <a:t>make</a:t>
            </a:r>
            <a:r>
              <a:rPr sz="2000" spc="4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00"/>
                </a:solidFill>
                <a:latin typeface="Cambria"/>
                <a:cs typeface="Cambria"/>
              </a:rPr>
              <a:t>sure</a:t>
            </a:r>
            <a:r>
              <a:rPr sz="2000" spc="4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Cambria"/>
                <a:cs typeface="Cambria"/>
              </a:rPr>
              <a:t>that</a:t>
            </a:r>
            <a:r>
              <a:rPr sz="2000" spc="4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Cambria"/>
                <a:cs typeface="Cambria"/>
              </a:rPr>
              <a:t>we</a:t>
            </a:r>
            <a:r>
              <a:rPr sz="2000" spc="43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Cambria"/>
                <a:cs typeface="Cambria"/>
              </a:rPr>
              <a:t>are</a:t>
            </a:r>
            <a:r>
              <a:rPr sz="2000" spc="4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0000"/>
                </a:solidFill>
                <a:latin typeface="Cambria"/>
                <a:cs typeface="Cambria"/>
              </a:rPr>
              <a:t>finding</a:t>
            </a:r>
            <a:r>
              <a:rPr sz="2000" spc="4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FF0000"/>
                </a:solidFill>
                <a:latin typeface="Cambria"/>
                <a:cs typeface="Cambria"/>
              </a:rPr>
              <a:t>the</a:t>
            </a:r>
            <a:r>
              <a:rPr sz="2000" spc="4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FF0000"/>
                </a:solidFill>
                <a:latin typeface="Cambria"/>
                <a:cs typeface="Cambria"/>
              </a:rPr>
              <a:t>correct</a:t>
            </a:r>
            <a:r>
              <a:rPr sz="2000" spc="43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00"/>
                </a:solidFill>
                <a:latin typeface="Cambria"/>
                <a:cs typeface="Cambria"/>
              </a:rPr>
              <a:t>minimal</a:t>
            </a:r>
            <a:r>
              <a:rPr sz="2000" spc="43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Cambria"/>
                <a:cs typeface="Cambria"/>
              </a:rPr>
              <a:t>(global</a:t>
            </a:r>
            <a:endParaRPr sz="2000">
              <a:latin typeface="Cambria"/>
              <a:cs typeface="Cambria"/>
            </a:endParaRPr>
          </a:p>
          <a:p>
            <a:pPr marL="241300" algn="just">
              <a:lnSpc>
                <a:spcPct val="100000"/>
              </a:lnSpc>
              <a:spcBef>
                <a:spcPts val="1200"/>
              </a:spcBef>
            </a:pPr>
            <a:r>
              <a:rPr sz="2000" spc="95" dirty="0">
                <a:solidFill>
                  <a:srgbClr val="FF0000"/>
                </a:solidFill>
                <a:latin typeface="Cambria"/>
                <a:cs typeface="Cambria"/>
              </a:rPr>
              <a:t>minima)</a:t>
            </a:r>
            <a:r>
              <a:rPr sz="2000" spc="1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Cambria"/>
                <a:cs typeface="Cambria"/>
              </a:rPr>
              <a:t>point?</a:t>
            </a:r>
            <a:endParaRPr sz="2000">
              <a:latin typeface="Cambria"/>
              <a:cs typeface="Cambria"/>
            </a:endParaRPr>
          </a:p>
          <a:p>
            <a:pPr marL="241300" marR="5715" indent="-228600" algn="just">
              <a:lnSpc>
                <a:spcPts val="3960"/>
              </a:lnSpc>
              <a:spcBef>
                <a:spcPts val="31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319405" algn="l"/>
              </a:tabLst>
            </a:pPr>
            <a:r>
              <a:rPr dirty="0"/>
              <a:t>	</a:t>
            </a:r>
            <a:r>
              <a:rPr sz="2000" spc="95" dirty="0">
                <a:solidFill>
                  <a:srgbClr val="0066FF"/>
                </a:solidFill>
                <a:latin typeface="Cambria"/>
                <a:cs typeface="Cambria"/>
              </a:rPr>
              <a:t>Answer:</a:t>
            </a:r>
            <a:r>
              <a:rPr sz="2000" spc="10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35" dirty="0">
                <a:solidFill>
                  <a:srgbClr val="585858"/>
                </a:solidFill>
                <a:latin typeface="Cambria"/>
                <a:cs typeface="Cambria"/>
              </a:rPr>
              <a:t>By</a:t>
            </a:r>
            <a:r>
              <a:rPr sz="2000" spc="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using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Backpropagation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55" dirty="0">
                <a:solidFill>
                  <a:srgbClr val="FF0066"/>
                </a:solidFill>
                <a:latin typeface="Cambria"/>
                <a:cs typeface="Cambria"/>
              </a:rPr>
              <a:t>and </a:t>
            </a:r>
            <a:r>
              <a:rPr sz="2200" spc="180" dirty="0">
                <a:solidFill>
                  <a:srgbClr val="FF0066"/>
                </a:solidFill>
                <a:latin typeface="Cambria"/>
                <a:cs typeface="Cambria"/>
              </a:rPr>
              <a:t>SGD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, </a:t>
            </a:r>
            <a:r>
              <a:rPr sz="2000" spc="60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000" spc="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2000" spc="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trying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calculate 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and 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update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2200" spc="-25" dirty="0">
                <a:solidFill>
                  <a:srgbClr val="FF0066"/>
                </a:solidFill>
                <a:latin typeface="Cambria"/>
                <a:cs typeface="Cambria"/>
              </a:rPr>
              <a:t>W</a:t>
            </a:r>
            <a:r>
              <a:rPr sz="2200" spc="-25" dirty="0">
                <a:solidFill>
                  <a:srgbClr val="FF0066"/>
                </a:solidFill>
                <a:latin typeface="Trebuchet MS"/>
                <a:cs typeface="Trebuchet MS"/>
              </a:rPr>
              <a:t>’</a:t>
            </a:r>
            <a:r>
              <a:rPr sz="2200" spc="-25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200" spc="-2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value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and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then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trying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to 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find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minimal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point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(expected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to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be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global</a:t>
            </a:r>
            <a:r>
              <a:rPr sz="2200" spc="21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minimal</a:t>
            </a:r>
            <a:r>
              <a:rPr sz="22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0066"/>
                </a:solidFill>
                <a:latin typeface="Cambria"/>
                <a:cs typeface="Cambria"/>
              </a:rPr>
              <a:t>point</a:t>
            </a:r>
            <a:r>
              <a:rPr sz="2000" spc="90" dirty="0">
                <a:solidFill>
                  <a:srgbClr val="585858"/>
                </a:solidFill>
                <a:latin typeface="Cambria"/>
                <a:cs typeface="Cambria"/>
              </a:rPr>
              <a:t>).</a:t>
            </a:r>
            <a:endParaRPr sz="2000">
              <a:latin typeface="Cambria"/>
              <a:cs typeface="Cambria"/>
            </a:endParaRPr>
          </a:p>
          <a:p>
            <a:pPr marL="241300" marR="5080" indent="-228600" algn="just">
              <a:lnSpc>
                <a:spcPts val="3679"/>
              </a:lnSpc>
              <a:spcBef>
                <a:spcPts val="2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85" dirty="0">
                <a:solidFill>
                  <a:srgbClr val="585858"/>
                </a:solidFill>
                <a:latin typeface="Cambria"/>
                <a:cs typeface="Cambria"/>
              </a:rPr>
              <a:t>But</a:t>
            </a:r>
            <a:r>
              <a:rPr sz="2000" spc="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sometimes, </a:t>
            </a:r>
            <a:r>
              <a:rPr sz="2000" spc="85" dirty="0">
                <a:solidFill>
                  <a:srgbClr val="585858"/>
                </a:solidFill>
                <a:latin typeface="Cambria"/>
                <a:cs typeface="Cambria"/>
              </a:rPr>
              <a:t>it 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happen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that </a:t>
            </a:r>
            <a:r>
              <a:rPr sz="2000" spc="65" dirty="0">
                <a:solidFill>
                  <a:srgbClr val="585858"/>
                </a:solidFill>
                <a:latin typeface="Cambria"/>
                <a:cs typeface="Cambria"/>
              </a:rPr>
              <a:t>we 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can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get 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stuck </a:t>
            </a:r>
            <a:r>
              <a:rPr sz="2000" spc="90" dirty="0">
                <a:solidFill>
                  <a:srgbClr val="585858"/>
                </a:solidFill>
                <a:latin typeface="Cambria"/>
                <a:cs typeface="Cambria"/>
              </a:rPr>
              <a:t>with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saddle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point </a:t>
            </a:r>
            <a:r>
              <a:rPr sz="2000" spc="65" dirty="0">
                <a:solidFill>
                  <a:srgbClr val="585858"/>
                </a:solidFill>
                <a:latin typeface="Cambria"/>
                <a:cs typeface="Cambria"/>
              </a:rPr>
              <a:t>(which 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is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one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biggest</a:t>
            </a:r>
            <a:r>
              <a:rPr sz="20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problem</a:t>
            </a:r>
            <a:r>
              <a:rPr sz="2000" spc="2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585858"/>
                </a:solidFill>
                <a:latin typeface="Cambria"/>
                <a:cs typeface="Cambria"/>
              </a:rPr>
              <a:t>with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Non-Convex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function).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14451" y="284683"/>
            <a:ext cx="9770745" cy="474345"/>
            <a:chOff x="714451" y="284683"/>
            <a:chExt cx="9770745" cy="4743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51" y="284683"/>
              <a:ext cx="6065012" cy="4742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6215" y="284683"/>
              <a:ext cx="469392" cy="4742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0911" y="284683"/>
              <a:ext cx="3703828" cy="47426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10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6841" y="1908505"/>
            <a:ext cx="11222990" cy="4360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1D6194"/>
              </a:buClr>
              <a:buSzPct val="73529"/>
              <a:buFont typeface="Wingdings"/>
              <a:buChar char=""/>
              <a:tabLst>
                <a:tab pos="241300" algn="l"/>
              </a:tabLst>
            </a:pPr>
            <a:r>
              <a:rPr sz="1700" spc="75" dirty="0">
                <a:solidFill>
                  <a:srgbClr val="404040"/>
                </a:solidFill>
                <a:latin typeface="Cambria"/>
                <a:cs typeface="Cambria"/>
              </a:rPr>
              <a:t>Before</a:t>
            </a:r>
            <a:r>
              <a:rPr sz="17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discussing</a:t>
            </a:r>
            <a:r>
              <a:rPr sz="1700" spc="1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about</a:t>
            </a:r>
            <a:r>
              <a:rPr sz="17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700" spc="11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Saddle</a:t>
            </a:r>
            <a:r>
              <a:rPr sz="17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point,</a:t>
            </a:r>
            <a:r>
              <a:rPr sz="17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35" dirty="0">
                <a:solidFill>
                  <a:srgbClr val="404040"/>
                </a:solidFill>
                <a:latin typeface="Cambria"/>
                <a:cs typeface="Cambria"/>
              </a:rPr>
              <a:t>let</a:t>
            </a:r>
            <a:r>
              <a:rPr sz="1700" spc="3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700" spc="35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1700" spc="1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0" dirty="0">
                <a:solidFill>
                  <a:srgbClr val="404040"/>
                </a:solidFill>
                <a:latin typeface="Cambria"/>
                <a:cs typeface="Cambria"/>
              </a:rPr>
              <a:t>have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10" dirty="0">
                <a:solidFill>
                  <a:srgbClr val="404040"/>
                </a:solidFill>
                <a:latin typeface="Cambria"/>
                <a:cs typeface="Cambria"/>
              </a:rPr>
              <a:t>an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example.</a:t>
            </a:r>
            <a:endParaRPr sz="17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D6194"/>
              </a:buClr>
              <a:buFont typeface="Wingdings"/>
              <a:buChar char=""/>
            </a:pPr>
            <a:endParaRPr sz="245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1D6194"/>
              </a:buClr>
              <a:buSzPct val="73529"/>
              <a:buFont typeface="Wingdings"/>
              <a:buChar char=""/>
              <a:tabLst>
                <a:tab pos="241300" algn="l"/>
              </a:tabLst>
            </a:pPr>
            <a:r>
              <a:rPr sz="1700" spc="60" dirty="0">
                <a:solidFill>
                  <a:srgbClr val="404040"/>
                </a:solidFill>
                <a:latin typeface="Cambria"/>
                <a:cs typeface="Cambria"/>
              </a:rPr>
              <a:t>In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700" spc="12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10" dirty="0">
                <a:solidFill>
                  <a:srgbClr val="404040"/>
                </a:solidFill>
                <a:latin typeface="Cambria"/>
                <a:cs typeface="Cambria"/>
              </a:rPr>
              <a:t>fig.</a:t>
            </a:r>
            <a:r>
              <a:rPr sz="17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there</a:t>
            </a:r>
            <a:r>
              <a:rPr sz="1700" spc="50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1700" spc="12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small</a:t>
            </a:r>
            <a:r>
              <a:rPr sz="2000" spc="1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curve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having</a:t>
            </a:r>
            <a:r>
              <a:rPr sz="17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saddle</a:t>
            </a:r>
            <a:r>
              <a:rPr sz="2000" spc="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point.</a:t>
            </a:r>
            <a:endParaRPr sz="17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D6194"/>
              </a:buClr>
              <a:buFont typeface="Wingdings"/>
              <a:buChar char=""/>
            </a:pPr>
            <a:endParaRPr sz="25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1D6194"/>
              </a:buClr>
              <a:buSzPct val="73529"/>
              <a:buFont typeface="Wingdings"/>
              <a:buChar char=""/>
              <a:tabLst>
                <a:tab pos="241300" algn="l"/>
                <a:tab pos="1205865" algn="l"/>
                <a:tab pos="1675130" algn="l"/>
                <a:tab pos="2493645" algn="l"/>
                <a:tab pos="3291204" algn="l"/>
                <a:tab pos="3691890" algn="l"/>
                <a:tab pos="4159885" algn="l"/>
                <a:tab pos="5180965" algn="l"/>
                <a:tab pos="5641340" algn="l"/>
                <a:tab pos="6494780" algn="l"/>
                <a:tab pos="7857490" algn="l"/>
                <a:tab pos="8382000" algn="l"/>
                <a:tab pos="8802370" algn="l"/>
                <a:tab pos="9502140" algn="l"/>
                <a:tab pos="10058400" algn="l"/>
                <a:tab pos="10344785" algn="l"/>
                <a:tab pos="10762615" algn="l"/>
              </a:tabLst>
            </a:pPr>
            <a:r>
              <a:rPr sz="1700" spc="120" dirty="0">
                <a:solidFill>
                  <a:srgbClr val="404040"/>
                </a:solidFill>
                <a:latin typeface="Cambria"/>
                <a:cs typeface="Cambria"/>
              </a:rPr>
              <a:t>Usua</a:t>
            </a:r>
            <a:r>
              <a:rPr sz="1700" spc="60" dirty="0">
                <a:solidFill>
                  <a:srgbClr val="404040"/>
                </a:solidFill>
                <a:latin typeface="Cambria"/>
                <a:cs typeface="Cambria"/>
              </a:rPr>
              <a:t>ll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y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,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114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1700" spc="110" dirty="0">
                <a:solidFill>
                  <a:srgbClr val="404040"/>
                </a:solidFill>
                <a:latin typeface="Cambria"/>
                <a:cs typeface="Cambria"/>
              </a:rPr>
              <a:t>ad</a:t>
            </a:r>
            <a:r>
              <a:rPr sz="1700" spc="145" dirty="0">
                <a:solidFill>
                  <a:srgbClr val="404040"/>
                </a:solidFill>
                <a:latin typeface="Cambria"/>
                <a:cs typeface="Cambria"/>
              </a:rPr>
              <a:t>d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l</a:t>
            </a:r>
            <a:r>
              <a:rPr sz="1700" spc="7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120" dirty="0">
                <a:solidFill>
                  <a:srgbClr val="404040"/>
                </a:solidFill>
                <a:latin typeface="Cambria"/>
                <a:cs typeface="Cambria"/>
              </a:rPr>
              <a:t>p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o</a:t>
            </a:r>
            <a:r>
              <a:rPr sz="1700" spc="40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110" dirty="0">
                <a:solidFill>
                  <a:srgbClr val="404040"/>
                </a:solidFill>
                <a:latin typeface="Cambria"/>
                <a:cs typeface="Cambria"/>
              </a:rPr>
              <a:t>o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85" dirty="0">
                <a:solidFill>
                  <a:srgbClr val="404040"/>
                </a:solidFill>
                <a:latin typeface="Cambria"/>
                <a:cs typeface="Cambria"/>
              </a:rPr>
              <a:t>th</a:t>
            </a: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fun</a:t>
            </a:r>
            <a:r>
              <a:rPr sz="1700" spc="114" dirty="0">
                <a:solidFill>
                  <a:srgbClr val="404040"/>
                </a:solidFill>
                <a:latin typeface="Cambria"/>
                <a:cs typeface="Cambria"/>
              </a:rPr>
              <a:t>c</a:t>
            </a:r>
            <a:r>
              <a:rPr sz="1700" spc="70" dirty="0">
                <a:solidFill>
                  <a:srgbClr val="404040"/>
                </a:solidFill>
                <a:latin typeface="Cambria"/>
                <a:cs typeface="Cambria"/>
              </a:rPr>
              <a:t>ti</a:t>
            </a:r>
            <a:r>
              <a:rPr sz="1700" spc="110" dirty="0">
                <a:solidFill>
                  <a:srgbClr val="404040"/>
                </a:solidFill>
                <a:latin typeface="Cambria"/>
                <a:cs typeface="Cambria"/>
              </a:rPr>
              <a:t>o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7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1700" spc="45" dirty="0">
                <a:solidFill>
                  <a:srgbClr val="404040"/>
                </a:solidFill>
                <a:latin typeface="Cambria"/>
                <a:cs typeface="Cambria"/>
              </a:rPr>
              <a:t>r</a:t>
            </a:r>
            <a:r>
              <a:rPr sz="1700" spc="7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000" spc="65" dirty="0">
                <a:solidFill>
                  <a:srgbClr val="FF0066"/>
                </a:solidFill>
                <a:latin typeface="Cambria"/>
                <a:cs typeface="Cambria"/>
              </a:rPr>
              <a:t>li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000" spc="95" dirty="0">
                <a:solidFill>
                  <a:srgbClr val="FF0066"/>
                </a:solidFill>
                <a:latin typeface="Cambria"/>
                <a:cs typeface="Cambria"/>
              </a:rPr>
              <a:t>e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a</a:t>
            </a:r>
            <a:r>
              <a:rPr sz="2000" spc="50" dirty="0">
                <a:solidFill>
                  <a:srgbClr val="FF0066"/>
                </a:solidFill>
                <a:latin typeface="Cambria"/>
                <a:cs typeface="Cambria"/>
              </a:rPr>
              <a:t>r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180" dirty="0">
                <a:solidFill>
                  <a:srgbClr val="FF0066"/>
                </a:solidFill>
                <a:latin typeface="Cambria"/>
                <a:cs typeface="Cambria"/>
              </a:rPr>
              <a:t>f</a:t>
            </a:r>
            <a:r>
              <a:rPr sz="2000" spc="145" dirty="0">
                <a:solidFill>
                  <a:srgbClr val="FF0066"/>
                </a:solidFill>
                <a:latin typeface="Cambria"/>
                <a:cs typeface="Cambria"/>
              </a:rPr>
              <a:t>unc</a:t>
            </a:r>
            <a:r>
              <a:rPr sz="2000" spc="90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io</a:t>
            </a:r>
            <a:r>
              <a:rPr sz="2000" spc="135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000" spc="140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,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120" dirty="0">
                <a:solidFill>
                  <a:srgbClr val="404040"/>
                </a:solidFill>
                <a:latin typeface="Cambria"/>
                <a:cs typeface="Cambria"/>
              </a:rPr>
              <a:t>and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w</a:t>
            </a:r>
            <a:r>
              <a:rPr sz="1700" spc="4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kn</a:t>
            </a: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o</a:t>
            </a:r>
            <a:r>
              <a:rPr sz="1700" spc="35" dirty="0">
                <a:solidFill>
                  <a:srgbClr val="404040"/>
                </a:solidFill>
                <a:latin typeface="Cambria"/>
                <a:cs typeface="Cambria"/>
              </a:rPr>
              <a:t>w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85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1700" spc="145" dirty="0">
                <a:solidFill>
                  <a:srgbClr val="404040"/>
                </a:solidFill>
                <a:latin typeface="Cambria"/>
                <a:cs typeface="Cambria"/>
              </a:rPr>
              <a:t>h</a:t>
            </a:r>
            <a:r>
              <a:rPr sz="1700" spc="8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1700" spc="90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1700" spc="114" dirty="0">
                <a:solidFill>
                  <a:srgbClr val="404040"/>
                </a:solidFill>
                <a:latin typeface="Cambria"/>
                <a:cs typeface="Cambria"/>
              </a:rPr>
              <a:t>f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w</a:t>
            </a:r>
            <a:r>
              <a:rPr sz="1700" spc="4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17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take</a:t>
            </a:r>
            <a:endParaRPr sz="17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960"/>
              </a:spcBef>
            </a:pPr>
            <a:r>
              <a:rPr sz="2000" spc="85" dirty="0">
                <a:solidFill>
                  <a:srgbClr val="FF0066"/>
                </a:solidFill>
                <a:latin typeface="Cambria"/>
                <a:cs typeface="Cambria"/>
              </a:rPr>
              <a:t>derivative</a:t>
            </a:r>
            <a:r>
              <a:rPr sz="2000" spc="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of </a:t>
            </a:r>
            <a:r>
              <a:rPr sz="2000" spc="85" dirty="0">
                <a:solidFill>
                  <a:srgbClr val="FF0066"/>
                </a:solidFill>
                <a:latin typeface="Cambria"/>
                <a:cs typeface="Cambria"/>
              </a:rPr>
              <a:t>linear</a:t>
            </a:r>
            <a:r>
              <a:rPr sz="2000" spc="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114" dirty="0">
                <a:solidFill>
                  <a:srgbClr val="404040"/>
                </a:solidFill>
                <a:latin typeface="Cambria"/>
                <a:cs typeface="Cambria"/>
              </a:rPr>
              <a:t>function,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5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1700" spc="1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404040"/>
                </a:solidFill>
                <a:latin typeface="Cambria"/>
                <a:cs typeface="Cambria"/>
              </a:rPr>
              <a:t>are</a:t>
            </a:r>
            <a:r>
              <a:rPr sz="17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getting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constant</a:t>
            </a:r>
            <a:r>
              <a:rPr sz="2000" spc="1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value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endParaRPr sz="17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1D6194"/>
              </a:buClr>
              <a:buSzPct val="73529"/>
              <a:buFont typeface="Wingdings"/>
              <a:buChar char=""/>
              <a:tabLst>
                <a:tab pos="241300" algn="l"/>
              </a:tabLst>
            </a:pP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Means,</a:t>
            </a:r>
            <a:r>
              <a:rPr sz="1700" spc="4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700" spc="4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saddle</a:t>
            </a:r>
            <a:r>
              <a:rPr sz="1700" spc="4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point</a:t>
            </a:r>
            <a:r>
              <a:rPr sz="1700" spc="4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404040"/>
                </a:solidFill>
                <a:latin typeface="Cambria"/>
                <a:cs typeface="Cambria"/>
              </a:rPr>
              <a:t>are</a:t>
            </a:r>
            <a:r>
              <a:rPr sz="1700" spc="4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700" spc="4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points</a:t>
            </a:r>
            <a:r>
              <a:rPr sz="1700" spc="4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on</a:t>
            </a:r>
            <a:r>
              <a:rPr sz="1700" spc="4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700" spc="4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10" dirty="0">
                <a:solidFill>
                  <a:srgbClr val="404040"/>
                </a:solidFill>
                <a:latin typeface="Cambria"/>
                <a:cs typeface="Cambria"/>
              </a:rPr>
              <a:t>function,</a:t>
            </a:r>
            <a:r>
              <a:rPr sz="1700" spc="459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that</a:t>
            </a:r>
            <a:r>
              <a:rPr sz="2000" spc="54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0066"/>
                </a:solidFill>
                <a:latin typeface="Cambria"/>
                <a:cs typeface="Cambria"/>
              </a:rPr>
              <a:t>are</a:t>
            </a:r>
            <a:r>
              <a:rPr sz="2000" spc="54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not</a:t>
            </a:r>
            <a:r>
              <a:rPr sz="2000" spc="5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changing</a:t>
            </a:r>
            <a:r>
              <a:rPr sz="2000" spc="5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0066"/>
                </a:solidFill>
                <a:latin typeface="Cambria"/>
                <a:cs typeface="Cambria"/>
              </a:rPr>
              <a:t>their</a:t>
            </a:r>
            <a:r>
              <a:rPr sz="2000" spc="5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positions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960"/>
              </a:spcBef>
            </a:pPr>
            <a:r>
              <a:rPr sz="2000" spc="60" dirty="0">
                <a:solidFill>
                  <a:srgbClr val="FF0066"/>
                </a:solidFill>
                <a:latin typeface="Cambria"/>
                <a:cs typeface="Cambria"/>
              </a:rPr>
              <a:t>(they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0066"/>
                </a:solidFill>
                <a:latin typeface="Cambria"/>
                <a:cs typeface="Cambria"/>
              </a:rPr>
              <a:t>are</a:t>
            </a:r>
            <a:r>
              <a:rPr sz="2000" spc="1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FF0066"/>
                </a:solidFill>
                <a:latin typeface="Cambria"/>
                <a:cs typeface="Cambria"/>
              </a:rPr>
              <a:t>stuck</a:t>
            </a:r>
            <a:r>
              <a:rPr sz="20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0066"/>
                </a:solidFill>
                <a:latin typeface="Cambria"/>
                <a:cs typeface="Cambria"/>
              </a:rPr>
              <a:t>points)</a:t>
            </a:r>
            <a:r>
              <a:rPr sz="2000" spc="22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FF0066"/>
                </a:solidFill>
                <a:latin typeface="Cambria"/>
                <a:cs typeface="Cambria"/>
              </a:rPr>
              <a:t>and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not</a:t>
            </a:r>
            <a:r>
              <a:rPr sz="2000" spc="1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allowing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us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to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FF0066"/>
                </a:solidFill>
                <a:latin typeface="Cambria"/>
                <a:cs typeface="Cambria"/>
              </a:rPr>
              <a:t>move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0066"/>
                </a:solidFill>
                <a:latin typeface="Cambria"/>
                <a:cs typeface="Cambria"/>
              </a:rPr>
              <a:t>either</a:t>
            </a:r>
            <a:r>
              <a:rPr sz="2000" spc="1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to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FF0066"/>
                </a:solidFill>
                <a:latin typeface="Cambria"/>
                <a:cs typeface="Cambria"/>
              </a:rPr>
              <a:t>maximal</a:t>
            </a:r>
            <a:r>
              <a:rPr sz="2000" spc="1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or</a:t>
            </a:r>
            <a:r>
              <a:rPr sz="2000" spc="15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minimal</a:t>
            </a:r>
            <a:r>
              <a:rPr sz="2000" spc="1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point</a:t>
            </a:r>
            <a:r>
              <a:rPr sz="1700" spc="114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endParaRPr sz="1700">
              <a:latin typeface="Cambria"/>
              <a:cs typeface="Cambria"/>
            </a:endParaRPr>
          </a:p>
          <a:p>
            <a:pPr marL="241300" marR="6350" indent="-228600">
              <a:lnSpc>
                <a:spcPct val="140000"/>
              </a:lnSpc>
              <a:spcBef>
                <a:spcPts val="1950"/>
              </a:spcBef>
              <a:buClr>
                <a:srgbClr val="1D6194"/>
              </a:buClr>
              <a:buSzPct val="73529"/>
              <a:buFont typeface="Wingdings"/>
              <a:buChar char=""/>
              <a:tabLst>
                <a:tab pos="241300" algn="l"/>
              </a:tabLst>
            </a:pP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Taking</a:t>
            </a:r>
            <a:r>
              <a:rPr sz="1700" spc="3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differentiations</a:t>
            </a:r>
            <a:r>
              <a:rPr sz="2200" spc="2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1700" spc="3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700" spc="3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saddle</a:t>
            </a:r>
            <a:r>
              <a:rPr sz="2200" spc="229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points,</a:t>
            </a:r>
            <a:r>
              <a:rPr sz="1700" spc="3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4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1700" spc="3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404040"/>
                </a:solidFill>
                <a:latin typeface="Cambria"/>
                <a:cs typeface="Cambria"/>
              </a:rPr>
              <a:t>are</a:t>
            </a:r>
            <a:r>
              <a:rPr sz="1700" spc="3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getting</a:t>
            </a:r>
            <a:r>
              <a:rPr sz="1700" spc="3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answer</a:t>
            </a:r>
            <a:r>
              <a:rPr sz="2200" spc="4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0</a:t>
            </a: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,</a:t>
            </a:r>
            <a:r>
              <a:rPr sz="1700" spc="3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means</a:t>
            </a:r>
            <a:r>
              <a:rPr sz="1700" spc="3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that</a:t>
            </a:r>
            <a:r>
              <a:rPr sz="1700" spc="3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there</a:t>
            </a:r>
            <a:r>
              <a:rPr sz="1700" spc="50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1700" spc="3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no </a:t>
            </a:r>
            <a:r>
              <a:rPr sz="2200" spc="-4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learning</a:t>
            </a:r>
            <a:r>
              <a:rPr sz="2200" spc="3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occur</a:t>
            </a:r>
            <a:r>
              <a:rPr sz="1700" spc="1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20" dirty="0">
                <a:solidFill>
                  <a:srgbClr val="404040"/>
                </a:solidFill>
                <a:latin typeface="Cambria"/>
                <a:cs typeface="Cambria"/>
              </a:rPr>
              <a:t>and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there</a:t>
            </a:r>
            <a:r>
              <a:rPr sz="1700" spc="50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1700" spc="50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1700" spc="1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no</a:t>
            </a:r>
            <a:r>
              <a:rPr sz="2200" spc="1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changes</a:t>
            </a:r>
            <a:r>
              <a:rPr sz="2200" spc="24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for</a:t>
            </a:r>
            <a:r>
              <a:rPr sz="2200" spc="20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the</a:t>
            </a:r>
            <a:r>
              <a:rPr sz="22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model</a:t>
            </a:r>
            <a:r>
              <a:rPr sz="2200" spc="1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to</a:t>
            </a:r>
            <a:r>
              <a:rPr sz="2200" spc="1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0066"/>
                </a:solidFill>
                <a:latin typeface="Cambria"/>
                <a:cs typeface="Cambria"/>
              </a:rPr>
              <a:t>learn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3079749" cy="5318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11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47304" y="143255"/>
            <a:ext cx="3072383" cy="17556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6552946" cy="5318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190731" y="6582765"/>
            <a:ext cx="856615" cy="119380"/>
            <a:chOff x="11190731" y="6582765"/>
            <a:chExt cx="856615" cy="1193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731" y="6582765"/>
              <a:ext cx="408940" cy="1188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1251" y="6582765"/>
              <a:ext cx="192024" cy="1188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267" y="6582765"/>
              <a:ext cx="377951" cy="1188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12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16019" y="3749928"/>
            <a:ext cx="5178425" cy="355600"/>
            <a:chOff x="4216019" y="3749928"/>
            <a:chExt cx="5178425" cy="3556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6019" y="3749928"/>
              <a:ext cx="1141171" cy="3550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4530" y="3749928"/>
              <a:ext cx="1365148" cy="3550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8661" y="3749928"/>
              <a:ext cx="857250" cy="3550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8948" y="3749928"/>
              <a:ext cx="1172057" cy="3550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1182" y="3749928"/>
              <a:ext cx="952804" cy="3550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35940" y="795273"/>
            <a:ext cx="10740390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350" indent="-228600" algn="just">
              <a:lnSpc>
                <a:spcPct val="150000"/>
              </a:lnSpc>
              <a:spcBef>
                <a:spcPts val="100"/>
              </a:spcBef>
              <a:buClr>
                <a:srgbClr val="1D6194"/>
              </a:buClr>
              <a:buSzPct val="95833"/>
              <a:buFont typeface="Wingdings"/>
              <a:buChar char=""/>
              <a:tabLst>
                <a:tab pos="241300" algn="l"/>
              </a:tabLst>
            </a:pPr>
            <a:r>
              <a:rPr sz="2400" spc="229" dirty="0">
                <a:solidFill>
                  <a:srgbClr val="585858"/>
                </a:solidFill>
                <a:latin typeface="Cambria"/>
                <a:cs typeface="Cambria"/>
              </a:rPr>
              <a:t>As </a:t>
            </a:r>
            <a:r>
              <a:rPr sz="2400" spc="105" dirty="0">
                <a:solidFill>
                  <a:srgbClr val="585858"/>
                </a:solidFill>
                <a:latin typeface="Cambria"/>
                <a:cs typeface="Cambria"/>
              </a:rPr>
              <a:t>with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Backpropagation, </a:t>
            </a:r>
            <a:r>
              <a:rPr sz="2400" spc="70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400" spc="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585858"/>
                </a:solidFill>
                <a:latin typeface="Cambria"/>
                <a:cs typeface="Cambria"/>
              </a:rPr>
              <a:t>are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calculating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LOSS </a:t>
            </a:r>
            <a:r>
              <a:rPr sz="2400" spc="170" dirty="0">
                <a:solidFill>
                  <a:srgbClr val="585858"/>
                </a:solidFill>
                <a:latin typeface="Cambria"/>
                <a:cs typeface="Cambria"/>
              </a:rPr>
              <a:t>and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by </a:t>
            </a:r>
            <a:r>
              <a:rPr sz="2400" spc="150" dirty="0">
                <a:solidFill>
                  <a:srgbClr val="585858"/>
                </a:solidFill>
                <a:latin typeface="Cambria"/>
                <a:cs typeface="Cambria"/>
              </a:rPr>
              <a:t>using </a:t>
            </a:r>
            <a:r>
              <a:rPr sz="2200" spc="195" dirty="0">
                <a:solidFill>
                  <a:srgbClr val="FF0066"/>
                </a:solidFill>
                <a:latin typeface="Cambria"/>
                <a:cs typeface="Cambria"/>
              </a:rPr>
              <a:t>SGD </a:t>
            </a:r>
            <a:r>
              <a:rPr sz="22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updates</a:t>
            </a:r>
            <a:r>
              <a:rPr sz="2200" spc="24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the</a:t>
            </a:r>
            <a:r>
              <a:rPr sz="22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-25" dirty="0">
                <a:solidFill>
                  <a:srgbClr val="FF0066"/>
                </a:solidFill>
                <a:latin typeface="Cambria"/>
                <a:cs typeface="Cambria"/>
              </a:rPr>
              <a:t>W</a:t>
            </a:r>
            <a:r>
              <a:rPr sz="2200" spc="-25" dirty="0">
                <a:solidFill>
                  <a:srgbClr val="FF0066"/>
                </a:solidFill>
                <a:latin typeface="Trebuchet MS"/>
                <a:cs typeface="Trebuchet MS"/>
              </a:rPr>
              <a:t>’</a:t>
            </a:r>
            <a:r>
              <a:rPr sz="2200" spc="-25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200" spc="20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70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24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45" dirty="0">
                <a:solidFill>
                  <a:srgbClr val="585858"/>
                </a:solidFill>
                <a:latin typeface="Cambria"/>
                <a:cs typeface="Cambria"/>
              </a:rPr>
              <a:t>then</a:t>
            </a:r>
            <a:r>
              <a:rPr sz="24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4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24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getting</a:t>
            </a:r>
            <a:r>
              <a:rPr sz="24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55" dirty="0">
                <a:solidFill>
                  <a:srgbClr val="FF0066"/>
                </a:solidFill>
                <a:latin typeface="Cambria"/>
                <a:cs typeface="Cambria"/>
              </a:rPr>
              <a:t>good</a:t>
            </a:r>
            <a:r>
              <a:rPr sz="2200" spc="229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results</a:t>
            </a:r>
            <a:r>
              <a:rPr sz="2400" spc="120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400" dirty="0">
              <a:latin typeface="Cambria"/>
              <a:cs typeface="Cambria"/>
            </a:endParaRPr>
          </a:p>
          <a:p>
            <a:pPr marL="241300" marR="5080" indent="-228600" algn="just">
              <a:lnSpc>
                <a:spcPct val="150000"/>
              </a:lnSpc>
              <a:buClr>
                <a:srgbClr val="1D6194"/>
              </a:buClr>
              <a:buSzPct val="95833"/>
              <a:buFont typeface="Wingdings"/>
              <a:buChar char=""/>
              <a:tabLst>
                <a:tab pos="241300" algn="l"/>
              </a:tabLst>
            </a:pPr>
            <a:r>
              <a:rPr sz="2400" spc="120" dirty="0">
                <a:solidFill>
                  <a:srgbClr val="585858"/>
                </a:solidFill>
                <a:latin typeface="Cambria"/>
                <a:cs typeface="Cambria"/>
              </a:rPr>
              <a:t>If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2400" spc="170" dirty="0">
                <a:solidFill>
                  <a:srgbClr val="585858"/>
                </a:solidFill>
                <a:latin typeface="Cambria"/>
                <a:cs typeface="Cambria"/>
              </a:rPr>
              <a:t>model </a:t>
            </a:r>
            <a:r>
              <a:rPr sz="2400" spc="125" dirty="0">
                <a:solidFill>
                  <a:srgbClr val="585858"/>
                </a:solidFill>
                <a:latin typeface="Cambria"/>
                <a:cs typeface="Cambria"/>
              </a:rPr>
              <a:t>is </a:t>
            </a:r>
            <a:r>
              <a:rPr sz="2400" spc="165" dirty="0">
                <a:solidFill>
                  <a:srgbClr val="585858"/>
                </a:solidFill>
                <a:latin typeface="Cambria"/>
                <a:cs typeface="Cambria"/>
              </a:rPr>
              <a:t>stuck </a:t>
            </a:r>
            <a:r>
              <a:rPr sz="2400" spc="125" dirty="0">
                <a:solidFill>
                  <a:srgbClr val="585858"/>
                </a:solidFill>
                <a:latin typeface="Cambria"/>
                <a:cs typeface="Cambria"/>
              </a:rPr>
              <a:t>at </a:t>
            </a:r>
            <a:r>
              <a:rPr sz="2400" spc="175" dirty="0">
                <a:solidFill>
                  <a:srgbClr val="585858"/>
                </a:solidFill>
                <a:latin typeface="Cambria"/>
                <a:cs typeface="Cambria"/>
              </a:rPr>
              <a:t>some </a:t>
            </a:r>
            <a:r>
              <a:rPr sz="2400" spc="140" dirty="0">
                <a:solidFill>
                  <a:srgbClr val="585858"/>
                </a:solidFill>
                <a:latin typeface="Cambria"/>
                <a:cs typeface="Cambria"/>
              </a:rPr>
              <a:t>point, </a:t>
            </a:r>
            <a:r>
              <a:rPr sz="2400" spc="70" dirty="0">
                <a:solidFill>
                  <a:srgbClr val="585858"/>
                </a:solidFill>
                <a:latin typeface="Cambria"/>
                <a:cs typeface="Cambria"/>
              </a:rPr>
              <a:t>we </a:t>
            </a:r>
            <a:r>
              <a:rPr sz="2400" spc="130" dirty="0">
                <a:solidFill>
                  <a:srgbClr val="585858"/>
                </a:solidFill>
                <a:latin typeface="Cambria"/>
                <a:cs typeface="Cambria"/>
              </a:rPr>
              <a:t>called </a:t>
            </a:r>
            <a:r>
              <a:rPr sz="2400" spc="100" dirty="0">
                <a:solidFill>
                  <a:srgbClr val="585858"/>
                </a:solidFill>
                <a:latin typeface="Cambria"/>
                <a:cs typeface="Cambria"/>
              </a:rPr>
              <a:t>it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SADDLE </a:t>
            </a:r>
            <a:r>
              <a:rPr sz="2400" spc="105" dirty="0">
                <a:solidFill>
                  <a:srgbClr val="585858"/>
                </a:solidFill>
                <a:latin typeface="Cambria"/>
                <a:cs typeface="Cambria"/>
              </a:rPr>
              <a:t>Point </a:t>
            </a:r>
            <a:r>
              <a:rPr sz="2400" spc="170" dirty="0">
                <a:solidFill>
                  <a:srgbClr val="585858"/>
                </a:solidFill>
                <a:latin typeface="Cambria"/>
                <a:cs typeface="Cambria"/>
              </a:rPr>
              <a:t>and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2400" spc="1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70" dirty="0">
                <a:solidFill>
                  <a:srgbClr val="585858"/>
                </a:solidFill>
                <a:latin typeface="Cambria"/>
                <a:cs typeface="Cambria"/>
              </a:rPr>
              <a:t>model </a:t>
            </a:r>
            <a:r>
              <a:rPr sz="2400" spc="125" dirty="0">
                <a:solidFill>
                  <a:srgbClr val="585858"/>
                </a:solidFill>
                <a:latin typeface="Cambria"/>
                <a:cs typeface="Cambria"/>
              </a:rPr>
              <a:t>is </a:t>
            </a:r>
            <a:r>
              <a:rPr sz="2400" spc="150" dirty="0">
                <a:solidFill>
                  <a:srgbClr val="585858"/>
                </a:solidFill>
                <a:latin typeface="Cambria"/>
                <a:cs typeface="Cambria"/>
              </a:rPr>
              <a:t>not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getting further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tune-up 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(means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not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getting </a:t>
            </a:r>
            <a:r>
              <a:rPr sz="2200" spc="90" dirty="0">
                <a:solidFill>
                  <a:srgbClr val="FF0066"/>
                </a:solidFill>
                <a:latin typeface="Cambria"/>
                <a:cs typeface="Cambria"/>
              </a:rPr>
              <a:t>new 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values 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for 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FF0066"/>
                </a:solidFill>
                <a:latin typeface="Cambria"/>
                <a:cs typeface="Cambria"/>
              </a:rPr>
              <a:t>W</a:t>
            </a:r>
            <a:r>
              <a:rPr sz="2200" spc="-15" dirty="0">
                <a:solidFill>
                  <a:srgbClr val="FF0066"/>
                </a:solidFill>
                <a:latin typeface="Trebuchet MS"/>
                <a:cs typeface="Trebuchet MS"/>
              </a:rPr>
              <a:t>’</a:t>
            </a:r>
            <a:r>
              <a:rPr sz="2200" spc="-15" dirty="0">
                <a:solidFill>
                  <a:srgbClr val="FF0066"/>
                </a:solidFill>
                <a:latin typeface="Cambria"/>
                <a:cs typeface="Cambria"/>
              </a:rPr>
              <a:t>s)</a:t>
            </a:r>
            <a:r>
              <a:rPr sz="2400" spc="-15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r>
              <a:rPr sz="24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55" dirty="0">
                <a:solidFill>
                  <a:srgbClr val="585858"/>
                </a:solidFill>
                <a:latin typeface="Cambria"/>
                <a:cs typeface="Cambria"/>
              </a:rPr>
              <a:t>as</a:t>
            </a:r>
            <a:r>
              <a:rPr sz="24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2400" spc="1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585858"/>
                </a:solidFill>
                <a:latin typeface="Cambria"/>
                <a:cs typeface="Cambria"/>
              </a:rPr>
              <a:t>result</a:t>
            </a:r>
            <a:r>
              <a:rPr sz="2400" spc="2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4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model</a:t>
            </a:r>
            <a:r>
              <a:rPr sz="2200" spc="24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25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r>
              <a:rPr sz="24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not</a:t>
            </a:r>
            <a:r>
              <a:rPr sz="22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learning</a:t>
            </a:r>
            <a:r>
              <a:rPr sz="2200" spc="20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75" dirty="0">
                <a:solidFill>
                  <a:srgbClr val="585858"/>
                </a:solidFill>
                <a:latin typeface="Cambria"/>
                <a:cs typeface="Cambria"/>
              </a:rPr>
              <a:t>from</a:t>
            </a:r>
            <a:r>
              <a:rPr sz="2400" spc="2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400" spc="20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45" dirty="0">
                <a:solidFill>
                  <a:srgbClr val="585858"/>
                </a:solidFill>
                <a:latin typeface="Cambria"/>
                <a:cs typeface="Cambria"/>
              </a:rPr>
              <a:t>data.</a:t>
            </a:r>
            <a:endParaRPr sz="24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1445"/>
              </a:spcBef>
              <a:buClr>
                <a:srgbClr val="1D6194"/>
              </a:buClr>
              <a:buSzPct val="95833"/>
              <a:buFont typeface="Wingdings"/>
              <a:buChar char=""/>
              <a:tabLst>
                <a:tab pos="241300" algn="l"/>
                <a:tab pos="8698865" algn="l"/>
              </a:tabLst>
            </a:pPr>
            <a:r>
              <a:rPr sz="2400" spc="150" dirty="0">
                <a:solidFill>
                  <a:srgbClr val="00CCFF"/>
                </a:solidFill>
                <a:latin typeface="Cambria"/>
                <a:cs typeface="Cambria"/>
              </a:rPr>
              <a:t>This</a:t>
            </a:r>
            <a:r>
              <a:rPr sz="2400" spc="195" dirty="0">
                <a:solidFill>
                  <a:srgbClr val="00CCFF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00CCFF"/>
                </a:solidFill>
                <a:latin typeface="Cambria"/>
                <a:cs typeface="Cambria"/>
              </a:rPr>
              <a:t>situation</a:t>
            </a:r>
            <a:r>
              <a:rPr sz="2400" spc="220" dirty="0">
                <a:solidFill>
                  <a:srgbClr val="00CCFF"/>
                </a:solidFill>
                <a:latin typeface="Cambria"/>
                <a:cs typeface="Cambria"/>
              </a:rPr>
              <a:t> </a:t>
            </a:r>
            <a:r>
              <a:rPr sz="2400" spc="125" dirty="0">
                <a:solidFill>
                  <a:srgbClr val="00CCFF"/>
                </a:solidFill>
                <a:latin typeface="Cambria"/>
                <a:cs typeface="Cambria"/>
              </a:rPr>
              <a:t>is</a:t>
            </a:r>
            <a:r>
              <a:rPr sz="2400" spc="204" dirty="0">
                <a:solidFill>
                  <a:srgbClr val="00CCFF"/>
                </a:solidFill>
                <a:latin typeface="Cambria"/>
                <a:cs typeface="Cambria"/>
              </a:rPr>
              <a:t> </a:t>
            </a:r>
            <a:r>
              <a:rPr sz="2400" spc="125" dirty="0">
                <a:solidFill>
                  <a:srgbClr val="00CCFF"/>
                </a:solidFill>
                <a:latin typeface="Cambria"/>
                <a:cs typeface="Cambria"/>
              </a:rPr>
              <a:t>called</a:t>
            </a:r>
            <a:r>
              <a:rPr sz="2400" u="heavy" spc="125" dirty="0">
                <a:solidFill>
                  <a:srgbClr val="00CCFF"/>
                </a:solidFill>
                <a:uFill>
                  <a:solidFill>
                    <a:srgbClr val="00CCFF"/>
                  </a:solidFill>
                </a:uFill>
                <a:latin typeface="Cambria"/>
                <a:cs typeface="Cambria"/>
              </a:rPr>
              <a:t>	</a:t>
            </a:r>
            <a:r>
              <a:rPr sz="2400" spc="140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4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1440"/>
              </a:spcBef>
              <a:buClr>
                <a:srgbClr val="1D6194"/>
              </a:buClr>
              <a:buSzPct val="95833"/>
              <a:buFont typeface="Wingdings"/>
              <a:buChar char=""/>
              <a:tabLst>
                <a:tab pos="241300" algn="l"/>
              </a:tabLst>
            </a:pPr>
            <a:r>
              <a:rPr sz="2400" spc="114" dirty="0">
                <a:solidFill>
                  <a:srgbClr val="585858"/>
                </a:solidFill>
                <a:latin typeface="Cambria"/>
                <a:cs typeface="Cambria"/>
              </a:rPr>
              <a:t>Here</a:t>
            </a:r>
            <a:r>
              <a:rPr sz="24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4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40" dirty="0">
                <a:solidFill>
                  <a:srgbClr val="585858"/>
                </a:solidFill>
                <a:latin typeface="Cambria"/>
                <a:cs typeface="Cambria"/>
              </a:rPr>
              <a:t>need</a:t>
            </a:r>
            <a:r>
              <a:rPr sz="2400" spc="1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4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4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80" dirty="0">
                <a:solidFill>
                  <a:srgbClr val="585858"/>
                </a:solidFill>
                <a:latin typeface="Cambria"/>
                <a:cs typeface="Cambria"/>
              </a:rPr>
              <a:t>add</a:t>
            </a:r>
            <a:r>
              <a:rPr sz="24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4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b="1" spc="100" dirty="0">
                <a:solidFill>
                  <a:srgbClr val="FF0066"/>
                </a:solidFill>
                <a:latin typeface="Cambria"/>
                <a:cs typeface="Cambria"/>
              </a:rPr>
              <a:t>Learning</a:t>
            </a:r>
            <a:r>
              <a:rPr sz="2200" b="1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b="1" spc="110" dirty="0">
                <a:solidFill>
                  <a:srgbClr val="FF0066"/>
                </a:solidFill>
                <a:latin typeface="Cambria"/>
                <a:cs typeface="Cambria"/>
              </a:rPr>
              <a:t>Rate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.</a:t>
            </a:r>
            <a:endParaRPr sz="2200" dirty="0">
              <a:latin typeface="Cambria"/>
              <a:cs typeface="Cambri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74252" y="4186428"/>
            <a:ext cx="3215640" cy="24886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6841" y="1038955"/>
            <a:ext cx="10535285" cy="1688464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50"/>
              </a:spcBef>
              <a:buClr>
                <a:srgbClr val="1D6194"/>
              </a:buClr>
              <a:buSzPct val="73529"/>
              <a:buFont typeface="Wingdings"/>
              <a:buChar char=""/>
              <a:tabLst>
                <a:tab pos="241300" algn="l"/>
              </a:tabLst>
            </a:pPr>
            <a:r>
              <a:rPr sz="1700" spc="10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700" spc="3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404040"/>
                </a:solidFill>
                <a:latin typeface="Cambria"/>
                <a:cs typeface="Cambria"/>
              </a:rPr>
              <a:t>learning</a:t>
            </a:r>
            <a:r>
              <a:rPr sz="1700" spc="3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404040"/>
                </a:solidFill>
                <a:latin typeface="Cambria"/>
                <a:cs typeface="Cambria"/>
              </a:rPr>
              <a:t>rate</a:t>
            </a:r>
            <a:r>
              <a:rPr sz="1700" spc="3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8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r>
              <a:rPr sz="1700" spc="3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1700" spc="3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tuning</a:t>
            </a:r>
            <a:r>
              <a:rPr sz="2000" spc="4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parameter</a:t>
            </a:r>
            <a:r>
              <a:rPr sz="2000" spc="459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80" dirty="0">
                <a:solidFill>
                  <a:srgbClr val="404040"/>
                </a:solidFill>
                <a:latin typeface="Cambria"/>
                <a:cs typeface="Cambria"/>
              </a:rPr>
              <a:t>in</a:t>
            </a:r>
            <a:r>
              <a:rPr sz="1700" spc="3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an</a:t>
            </a:r>
            <a:r>
              <a:rPr sz="1700" spc="3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optimization</a:t>
            </a:r>
            <a:r>
              <a:rPr sz="2200" spc="2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algorithm</a:t>
            </a:r>
            <a:r>
              <a:rPr sz="2200" spc="2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that</a:t>
            </a:r>
            <a:r>
              <a:rPr sz="1700" spc="3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determines</a:t>
            </a:r>
            <a:endParaRPr sz="17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060"/>
              </a:spcBef>
            </a:pP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1700" spc="1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step</a:t>
            </a:r>
            <a:r>
              <a:rPr sz="2200" spc="20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55" dirty="0">
                <a:solidFill>
                  <a:srgbClr val="FF0066"/>
                </a:solidFill>
                <a:latin typeface="Cambria"/>
                <a:cs typeface="Cambria"/>
              </a:rPr>
              <a:t>size</a:t>
            </a:r>
            <a:r>
              <a:rPr sz="22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90" dirty="0">
                <a:solidFill>
                  <a:srgbClr val="404040"/>
                </a:solidFill>
                <a:latin typeface="Cambria"/>
                <a:cs typeface="Cambria"/>
              </a:rPr>
              <a:t>at</a:t>
            </a:r>
            <a:r>
              <a:rPr sz="1700" spc="1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404040"/>
                </a:solidFill>
                <a:latin typeface="Cambria"/>
                <a:cs typeface="Cambria"/>
              </a:rPr>
              <a:t>each</a:t>
            </a:r>
            <a:r>
              <a:rPr sz="1700" spc="1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iteration</a:t>
            </a:r>
            <a:r>
              <a:rPr sz="2200" spc="3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404040"/>
                </a:solidFill>
                <a:latin typeface="Cambria"/>
                <a:cs typeface="Cambria"/>
              </a:rPr>
              <a:t>while</a:t>
            </a:r>
            <a:r>
              <a:rPr sz="17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110" dirty="0">
                <a:solidFill>
                  <a:srgbClr val="404040"/>
                </a:solidFill>
                <a:latin typeface="Cambria"/>
                <a:cs typeface="Cambria"/>
              </a:rPr>
              <a:t>moving</a:t>
            </a:r>
            <a:r>
              <a:rPr sz="17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404040"/>
                </a:solidFill>
                <a:latin typeface="Cambria"/>
                <a:cs typeface="Cambria"/>
              </a:rPr>
              <a:t>toward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70" dirty="0">
                <a:solidFill>
                  <a:srgbClr val="FF0066"/>
                </a:solidFill>
                <a:latin typeface="Cambria"/>
                <a:cs typeface="Cambria"/>
              </a:rPr>
              <a:t>minimum</a:t>
            </a:r>
            <a:r>
              <a:rPr sz="2200" spc="-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17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17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loss</a:t>
            </a:r>
            <a:r>
              <a:rPr sz="2200" spc="2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function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endParaRPr sz="17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1D6194"/>
              </a:buClr>
              <a:buSzPct val="73529"/>
              <a:buFont typeface="Wingdings"/>
              <a:buChar char=""/>
              <a:tabLst>
                <a:tab pos="241300" algn="l"/>
              </a:tabLst>
            </a:pPr>
            <a:r>
              <a:rPr sz="1700" spc="80" dirty="0">
                <a:solidFill>
                  <a:srgbClr val="404040"/>
                </a:solidFill>
                <a:latin typeface="Cambria"/>
                <a:cs typeface="Cambria"/>
              </a:rPr>
              <a:t>Learning</a:t>
            </a:r>
            <a:r>
              <a:rPr sz="17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404040"/>
                </a:solidFill>
                <a:latin typeface="Cambria"/>
                <a:cs typeface="Cambria"/>
              </a:rPr>
              <a:t>Rate</a:t>
            </a:r>
            <a:r>
              <a:rPr sz="1700" spc="114" dirty="0">
                <a:solidFill>
                  <a:srgbClr val="404040"/>
                </a:solidFill>
                <a:latin typeface="Cambria"/>
                <a:cs typeface="Cambria"/>
              </a:rPr>
              <a:t> should</a:t>
            </a:r>
            <a:r>
              <a:rPr sz="17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404040"/>
                </a:solidFill>
                <a:latin typeface="Cambria"/>
                <a:cs typeface="Cambria"/>
              </a:rPr>
              <a:t>be</a:t>
            </a:r>
            <a:r>
              <a:rPr sz="1700" spc="1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between</a:t>
            </a:r>
            <a:r>
              <a:rPr sz="22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0066"/>
                </a:solidFill>
                <a:latin typeface="Cambria"/>
                <a:cs typeface="Cambria"/>
              </a:rPr>
              <a:t>0-1.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3412744" cy="5318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13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3785" y="3279876"/>
            <a:ext cx="9015327" cy="32247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3600" b="1" spc="-3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4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3600" b="1" spc="-3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9200" y="1755014"/>
            <a:ext cx="10361550" cy="4490972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484"/>
              </a:spcBef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Predetermined</a:t>
            </a:r>
            <a:r>
              <a:rPr sz="1600" b="1" i="1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piecewise</a:t>
            </a:r>
            <a:endParaRPr sz="1600" dirty="0">
              <a:latin typeface="Times New Roman"/>
              <a:cs typeface="Times New Roman"/>
            </a:endParaRPr>
          </a:p>
          <a:p>
            <a:pPr marL="413384" marR="318135">
              <a:lnSpc>
                <a:spcPct val="150000"/>
              </a:lnSpc>
              <a:spcBef>
                <a:spcPts val="380"/>
              </a:spcBef>
            </a:pP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constant</a:t>
            </a:r>
            <a:r>
              <a:rPr sz="1600" i="1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learning</a:t>
            </a:r>
            <a:r>
              <a:rPr sz="1600" i="1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rate</a:t>
            </a:r>
            <a:r>
              <a:rPr sz="1600" i="1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For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Times New Roman"/>
                <a:cs typeface="Times New Roman"/>
              </a:rPr>
              <a:t>example,</a:t>
            </a:r>
            <a:r>
              <a:rPr sz="1600" spc="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set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learning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rate</a:t>
            </a:r>
            <a:r>
              <a:rPr sz="1600" spc="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1600" spc="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η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=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0.1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at</a:t>
            </a:r>
            <a:r>
              <a:rPr sz="1600" spc="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first, </a:t>
            </a:r>
            <a:r>
              <a:rPr sz="1600" spc="-3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then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η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= 0.001</a:t>
            </a:r>
            <a:r>
              <a:rPr sz="16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after</a:t>
            </a:r>
            <a:r>
              <a:rPr sz="16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50</a:t>
            </a:r>
            <a:r>
              <a:rPr sz="16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epochs.</a:t>
            </a:r>
            <a:endParaRPr sz="1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50000"/>
              </a:lnSpc>
              <a:spcBef>
                <a:spcPts val="385"/>
              </a:spcBef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Performance</a:t>
            </a:r>
            <a:r>
              <a:rPr sz="1600" b="1" i="1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scheduling</a:t>
            </a:r>
            <a:r>
              <a:rPr lang="en-US"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 (</a:t>
            </a:r>
            <a:r>
              <a:rPr lang="en-US" sz="1400" u="sng" dirty="0" err="1">
                <a:latin typeface="Arial" panose="020B0604020202020204" pitchFamily="34" charset="0"/>
              </a:rPr>
              <a:t>ReduceLROnPlateau</a:t>
            </a:r>
            <a:r>
              <a:rPr lang="en-US"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)</a:t>
            </a:r>
            <a:endParaRPr sz="1600" dirty="0">
              <a:latin typeface="Times New Roman"/>
              <a:cs typeface="Times New Roman"/>
            </a:endParaRPr>
          </a:p>
          <a:p>
            <a:pPr marL="413384" marR="375920">
              <a:lnSpc>
                <a:spcPct val="150000"/>
              </a:lnSpc>
              <a:spcBef>
                <a:spcPts val="385"/>
              </a:spcBef>
            </a:pP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Measure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validation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error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every</a:t>
            </a:r>
            <a:r>
              <a:rPr sz="1600" spc="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N</a:t>
            </a:r>
            <a:r>
              <a:rPr sz="1600" i="1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steps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(just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like</a:t>
            </a:r>
            <a:r>
              <a:rPr sz="16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for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early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stopping)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and </a:t>
            </a:r>
            <a:r>
              <a:rPr sz="1600" spc="-3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reduce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learning</a:t>
            </a:r>
            <a:r>
              <a:rPr sz="16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rate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by a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factor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of</a:t>
            </a:r>
            <a:r>
              <a:rPr sz="1600" spc="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λ</a:t>
            </a:r>
            <a:r>
              <a:rPr sz="16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when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error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stops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dropping.</a:t>
            </a:r>
            <a:endParaRPr sz="1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50000"/>
              </a:lnSpc>
              <a:spcBef>
                <a:spcPts val="385"/>
              </a:spcBef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Exponential</a:t>
            </a:r>
            <a:r>
              <a:rPr sz="1600" b="1" i="1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scheduling</a:t>
            </a:r>
            <a:endParaRPr sz="1600" dirty="0">
              <a:latin typeface="Times New Roman"/>
              <a:cs typeface="Times New Roman"/>
            </a:endParaRPr>
          </a:p>
          <a:p>
            <a:pPr marL="413384">
              <a:lnSpc>
                <a:spcPct val="150000"/>
              </a:lnSpc>
              <a:spcBef>
                <a:spcPts val="390"/>
              </a:spcBef>
            </a:pP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Set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learning</a:t>
            </a:r>
            <a:r>
              <a:rPr sz="16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rate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function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of the</a:t>
            </a:r>
            <a:r>
              <a:rPr sz="1600" spc="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iteration</a:t>
            </a:r>
            <a:r>
              <a:rPr sz="1600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16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  <a:p>
            <a:pPr marL="413384" marR="83185">
              <a:lnSpc>
                <a:spcPct val="150000"/>
              </a:lnSpc>
              <a:spcBef>
                <a:spcPts val="380"/>
              </a:spcBef>
            </a:pP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This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works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great,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but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it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requires</a:t>
            </a:r>
            <a:r>
              <a:rPr sz="1600" spc="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tuning</a:t>
            </a:r>
            <a:r>
              <a:rPr sz="16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η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0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and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r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.</a:t>
            </a:r>
            <a:r>
              <a:rPr sz="16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learning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rate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will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drop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by </a:t>
            </a:r>
            <a:r>
              <a:rPr sz="1600" spc="-3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factor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of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 10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every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r</a:t>
            </a:r>
            <a:r>
              <a:rPr sz="1600" i="1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steps.</a:t>
            </a:r>
            <a:endParaRPr sz="1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50000"/>
              </a:lnSpc>
              <a:spcBef>
                <a:spcPts val="385"/>
              </a:spcBef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Power</a:t>
            </a:r>
            <a:r>
              <a:rPr sz="1600" b="1" i="1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b="1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scheduling</a:t>
            </a:r>
            <a:endParaRPr sz="1600" dirty="0">
              <a:latin typeface="Times New Roman"/>
              <a:cs typeface="Times New Roman"/>
            </a:endParaRPr>
          </a:p>
          <a:p>
            <a:pPr marL="413384" marR="5080">
              <a:lnSpc>
                <a:spcPct val="150000"/>
              </a:lnSpc>
              <a:spcBef>
                <a:spcPts val="390"/>
              </a:spcBef>
            </a:pP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Set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learning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rate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US"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                                             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hyperparameter</a:t>
            </a:r>
            <a:r>
              <a:rPr sz="1600" spc="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i="1" spc="-5" dirty="0">
                <a:solidFill>
                  <a:srgbClr val="001F5F"/>
                </a:solidFill>
                <a:latin typeface="Times New Roman"/>
                <a:cs typeface="Times New Roman"/>
              </a:rPr>
              <a:t>c</a:t>
            </a:r>
            <a:r>
              <a:rPr sz="1600" i="1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is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set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1F5F"/>
                </a:solidFill>
                <a:latin typeface="Times New Roman"/>
                <a:cs typeface="Times New Roman"/>
              </a:rPr>
              <a:t>1. 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This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is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similar</a:t>
            </a:r>
            <a:r>
              <a:rPr sz="1600" spc="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1600" spc="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exponential</a:t>
            </a:r>
            <a:r>
              <a:rPr sz="1600" spc="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scheduling,</a:t>
            </a:r>
            <a:r>
              <a:rPr sz="16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but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learning</a:t>
            </a:r>
            <a:r>
              <a:rPr sz="1600" spc="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rate</a:t>
            </a:r>
            <a:r>
              <a:rPr sz="1600" spc="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Times New Roman"/>
                <a:cs typeface="Times New Roman"/>
              </a:rPr>
              <a:t>drops</a:t>
            </a:r>
            <a:r>
              <a:rPr sz="16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Times New Roman"/>
                <a:cs typeface="Times New Roman"/>
              </a:rPr>
              <a:t>much</a:t>
            </a:r>
            <a:r>
              <a:rPr sz="1600" spc="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Times New Roman"/>
                <a:cs typeface="Times New Roman"/>
              </a:rPr>
              <a:t>more </a:t>
            </a:r>
            <a:r>
              <a:rPr sz="1600" spc="-3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1F5F"/>
                </a:solidFill>
                <a:latin typeface="Times New Roman"/>
                <a:cs typeface="Times New Roman"/>
              </a:rPr>
              <a:t>slowly.</a:t>
            </a:r>
            <a:endParaRPr sz="16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4343400"/>
            <a:ext cx="1133843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0" y="5562600"/>
            <a:ext cx="1591055" cy="2758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824" y="228600"/>
            <a:ext cx="10934700" cy="6346190"/>
          </a:xfrm>
          <a:custGeom>
            <a:avLst/>
            <a:gdLst/>
            <a:ahLst/>
            <a:cxnLst/>
            <a:rect l="l" t="t" r="r" b="b"/>
            <a:pathLst>
              <a:path w="10934700" h="6346190">
                <a:moveTo>
                  <a:pt x="10934700" y="0"/>
                </a:moveTo>
                <a:lnTo>
                  <a:pt x="0" y="0"/>
                </a:lnTo>
                <a:lnTo>
                  <a:pt x="0" y="6345936"/>
                </a:lnTo>
                <a:lnTo>
                  <a:pt x="10934700" y="6345936"/>
                </a:lnTo>
                <a:lnTo>
                  <a:pt x="10934700" y="0"/>
                </a:lnTo>
                <a:close/>
              </a:path>
            </a:pathLst>
          </a:custGeom>
          <a:solidFill>
            <a:srgbClr val="4189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1826" y="3122495"/>
            <a:ext cx="339090" cy="59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0"/>
              </a:lnSpc>
            </a:pPr>
            <a:r>
              <a:rPr sz="4000" b="1" spc="32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228600"/>
            <a:ext cx="283845" cy="6346190"/>
          </a:xfrm>
          <a:custGeom>
            <a:avLst/>
            <a:gdLst/>
            <a:ahLst/>
            <a:cxnLst/>
            <a:rect l="l" t="t" r="r" b="b"/>
            <a:pathLst>
              <a:path w="283845" h="6346190">
                <a:moveTo>
                  <a:pt x="283464" y="0"/>
                </a:moveTo>
                <a:lnTo>
                  <a:pt x="0" y="0"/>
                </a:lnTo>
                <a:lnTo>
                  <a:pt x="0" y="6345936"/>
                </a:lnTo>
                <a:lnTo>
                  <a:pt x="283464" y="6345936"/>
                </a:lnTo>
                <a:lnTo>
                  <a:pt x="283464" y="0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200" y="2133600"/>
            <a:ext cx="8737600" cy="1600200"/>
          </a:xfrm>
          <a:custGeom>
            <a:avLst/>
            <a:gdLst/>
            <a:ahLst/>
            <a:cxnLst/>
            <a:rect l="l" t="t" r="r" b="b"/>
            <a:pathLst>
              <a:path w="8737600" h="1600200">
                <a:moveTo>
                  <a:pt x="8737092" y="0"/>
                </a:moveTo>
                <a:lnTo>
                  <a:pt x="0" y="0"/>
                </a:lnTo>
                <a:lnTo>
                  <a:pt x="0" y="1600200"/>
                </a:lnTo>
                <a:lnTo>
                  <a:pt x="8737092" y="1600200"/>
                </a:lnTo>
                <a:lnTo>
                  <a:pt x="8737092" y="0"/>
                </a:lnTo>
                <a:close/>
              </a:path>
            </a:pathLst>
          </a:custGeom>
          <a:solidFill>
            <a:srgbClr val="4189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7478" y="6331711"/>
            <a:ext cx="10026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Cambria"/>
                <a:cs typeface="Cambria"/>
              </a:rPr>
              <a:t>28,</a:t>
            </a:r>
            <a:r>
              <a:rPr sz="11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18772" y="6307328"/>
            <a:ext cx="218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25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2176" y="4920234"/>
            <a:ext cx="1800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FFEAC9"/>
                </a:solidFill>
                <a:latin typeface="Cambria"/>
                <a:cs typeface="Cambria"/>
              </a:rPr>
              <a:t>Documentation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4617" y="5432247"/>
            <a:ext cx="1058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0" dirty="0">
                <a:solidFill>
                  <a:srgbClr val="FFFF00"/>
                </a:solidFill>
                <a:latin typeface="Cambria"/>
                <a:cs typeface="Cambria"/>
              </a:rPr>
              <a:t>Example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6490" y="4921757"/>
            <a:ext cx="6149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3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2"/>
              </a:rPr>
              <a:t>https://keras.io/api/layers/regularization_layers/dropout/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71442" y="5433771"/>
            <a:ext cx="4963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sng" spc="45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3"/>
              </a:rPr>
              <a:t>https://machinelearningmastery.com/dropout- </a:t>
            </a:r>
            <a:r>
              <a:rPr sz="1800" spc="-385" dirty="0">
                <a:solidFill>
                  <a:srgbClr val="00FFFF"/>
                </a:solidFill>
                <a:latin typeface="Cambria"/>
                <a:cs typeface="Cambria"/>
                <a:hlinkClick r:id="rId3"/>
              </a:rPr>
              <a:t> </a:t>
            </a:r>
            <a:r>
              <a:rPr sz="1800" u="sng" spc="6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3"/>
              </a:rPr>
              <a:t>regularization-deep-learning-models-keras/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D24B7-1A67-414A-A468-D1538C76B4D6}"/>
              </a:ext>
            </a:extLst>
          </p:cNvPr>
          <p:cNvSpPr txBox="1"/>
          <p:nvPr/>
        </p:nvSpPr>
        <p:spPr>
          <a:xfrm>
            <a:off x="3010916" y="2590800"/>
            <a:ext cx="6971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Batch Normalization, Dropout, Augmentation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4938395" cy="5318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22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749" y="1272921"/>
            <a:ext cx="9098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1D6194"/>
              </a:buClr>
              <a:buSzPct val="95833"/>
              <a:buFont typeface="Wingdings"/>
              <a:buChar char=""/>
              <a:tabLst>
                <a:tab pos="241300" algn="l"/>
              </a:tabLst>
            </a:pPr>
            <a:r>
              <a:rPr sz="2400" spc="100" dirty="0">
                <a:solidFill>
                  <a:srgbClr val="404040"/>
                </a:solidFill>
                <a:latin typeface="Cambria"/>
                <a:cs typeface="Cambria"/>
              </a:rPr>
              <a:t>Before</a:t>
            </a:r>
            <a:r>
              <a:rPr sz="2400" spc="2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50" dirty="0">
                <a:solidFill>
                  <a:srgbClr val="404040"/>
                </a:solidFill>
                <a:latin typeface="Cambria"/>
                <a:cs typeface="Cambria"/>
              </a:rPr>
              <a:t>discussing</a:t>
            </a:r>
            <a:r>
              <a:rPr sz="2400" spc="25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Batch-Normalization</a:t>
            </a:r>
            <a:r>
              <a:rPr sz="2400" spc="120" dirty="0">
                <a:solidFill>
                  <a:srgbClr val="404040"/>
                </a:solidFill>
                <a:latin typeface="Cambria"/>
                <a:cs typeface="Cambria"/>
              </a:rPr>
              <a:t>,</a:t>
            </a:r>
            <a:r>
              <a:rPr sz="2400" spc="25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45" dirty="0">
                <a:solidFill>
                  <a:srgbClr val="404040"/>
                </a:solidFill>
                <a:latin typeface="Cambria"/>
                <a:cs typeface="Cambria"/>
              </a:rPr>
              <a:t>let</a:t>
            </a:r>
            <a:r>
              <a:rPr sz="2400" spc="4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2400" spc="45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2400" spc="2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404040"/>
                </a:solidFill>
                <a:latin typeface="Cambria"/>
                <a:cs typeface="Cambria"/>
              </a:rPr>
              <a:t>take</a:t>
            </a:r>
            <a:r>
              <a:rPr sz="2400" spc="1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50" dirty="0">
                <a:solidFill>
                  <a:srgbClr val="404040"/>
                </a:solidFill>
                <a:latin typeface="Cambria"/>
                <a:cs typeface="Cambria"/>
              </a:rPr>
              <a:t>an</a:t>
            </a:r>
            <a:r>
              <a:rPr sz="2400" spc="1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45" dirty="0">
                <a:solidFill>
                  <a:srgbClr val="404040"/>
                </a:solidFill>
                <a:latin typeface="Cambria"/>
                <a:cs typeface="Cambria"/>
              </a:rPr>
              <a:t>example,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98995" y="2214097"/>
            <a:ext cx="5135245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50000"/>
              </a:lnSpc>
              <a:spcBef>
                <a:spcPts val="9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400" spc="160" dirty="0">
                <a:solidFill>
                  <a:srgbClr val="252525"/>
                </a:solidFill>
                <a:latin typeface="Cambria"/>
                <a:cs typeface="Cambria"/>
              </a:rPr>
              <a:t>Suppose,</a:t>
            </a:r>
            <a:r>
              <a:rPr sz="24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252525"/>
                </a:solidFill>
                <a:latin typeface="Cambria"/>
                <a:cs typeface="Cambria"/>
              </a:rPr>
              <a:t>we</a:t>
            </a:r>
            <a:r>
              <a:rPr sz="2400" spc="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252525"/>
                </a:solidFill>
                <a:latin typeface="Cambria"/>
                <a:cs typeface="Cambria"/>
              </a:rPr>
              <a:t>are  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taking  </a:t>
            </a:r>
            <a:r>
              <a:rPr sz="2400" spc="155" dirty="0">
                <a:solidFill>
                  <a:srgbClr val="252525"/>
                </a:solidFill>
                <a:latin typeface="Cambria"/>
                <a:cs typeface="Cambria"/>
              </a:rPr>
              <a:t>images </a:t>
            </a:r>
            <a:r>
              <a:rPr sz="2400" spc="-5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200" dirty="0">
                <a:solidFill>
                  <a:srgbClr val="252525"/>
                </a:solidFill>
                <a:latin typeface="Cambria"/>
                <a:cs typeface="Cambria"/>
              </a:rPr>
              <a:t>of </a:t>
            </a:r>
            <a:r>
              <a:rPr sz="2400" spc="135" dirty="0">
                <a:solidFill>
                  <a:srgbClr val="252525"/>
                </a:solidFill>
                <a:latin typeface="Cambria"/>
                <a:cs typeface="Cambria"/>
              </a:rPr>
              <a:t>cat </a:t>
            </a:r>
            <a:r>
              <a:rPr sz="2400" spc="170" dirty="0">
                <a:solidFill>
                  <a:srgbClr val="252525"/>
                </a:solidFill>
                <a:latin typeface="Cambria"/>
                <a:cs typeface="Cambria"/>
              </a:rPr>
              <a:t>and </a:t>
            </a:r>
            <a:r>
              <a:rPr sz="2400" spc="125" dirty="0">
                <a:solidFill>
                  <a:srgbClr val="252525"/>
                </a:solidFill>
                <a:latin typeface="Cambria"/>
                <a:cs typeface="Cambria"/>
              </a:rPr>
              <a:t>non-cat </a:t>
            </a:r>
            <a:r>
              <a:rPr sz="2400" spc="150" dirty="0">
                <a:solidFill>
                  <a:srgbClr val="252525"/>
                </a:solidFill>
                <a:latin typeface="Cambria"/>
                <a:cs typeface="Cambria"/>
              </a:rPr>
              <a:t>to 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classify </a:t>
            </a:r>
            <a:r>
              <a:rPr sz="2400" spc="140" dirty="0">
                <a:solidFill>
                  <a:srgbClr val="252525"/>
                </a:solidFill>
                <a:latin typeface="Cambria"/>
                <a:cs typeface="Cambria"/>
              </a:rPr>
              <a:t>by 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75" dirty="0">
                <a:solidFill>
                  <a:srgbClr val="252525"/>
                </a:solidFill>
                <a:latin typeface="Cambria"/>
                <a:cs typeface="Cambria"/>
              </a:rPr>
              <a:t>DNN.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98995" y="4114038"/>
            <a:ext cx="35667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  <a:tab pos="1814195" algn="l"/>
                <a:tab pos="1900555" algn="l"/>
                <a:tab pos="2275840" algn="l"/>
                <a:tab pos="2923540" algn="l"/>
              </a:tabLst>
            </a:pPr>
            <a:r>
              <a:rPr sz="2400" spc="150" dirty="0">
                <a:solidFill>
                  <a:srgbClr val="252525"/>
                </a:solidFill>
                <a:latin typeface="Cambria"/>
                <a:cs typeface="Cambria"/>
              </a:rPr>
              <a:t>Su</a:t>
            </a:r>
            <a:r>
              <a:rPr sz="2400" spc="204" dirty="0">
                <a:solidFill>
                  <a:srgbClr val="252525"/>
                </a:solidFill>
                <a:latin typeface="Cambria"/>
                <a:cs typeface="Cambria"/>
              </a:rPr>
              <a:t>p</a:t>
            </a:r>
            <a:r>
              <a:rPr sz="2400" spc="185" dirty="0">
                <a:solidFill>
                  <a:srgbClr val="252525"/>
                </a:solidFill>
                <a:latin typeface="Cambria"/>
                <a:cs typeface="Cambria"/>
              </a:rPr>
              <a:t>p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os</a:t>
            </a:r>
            <a:r>
              <a:rPr sz="2400" spc="160" dirty="0">
                <a:solidFill>
                  <a:srgbClr val="252525"/>
                </a:solidFill>
                <a:latin typeface="Cambria"/>
                <a:cs typeface="Cambria"/>
              </a:rPr>
              <a:t>e</a:t>
            </a:r>
            <a:r>
              <a:rPr sz="2400" spc="140" dirty="0">
                <a:solidFill>
                  <a:srgbClr val="252525"/>
                </a:solidFill>
                <a:latin typeface="Cambria"/>
                <a:cs typeface="Cambria"/>
              </a:rPr>
              <a:t>,</a:t>
            </a:r>
            <a:r>
              <a:rPr sz="24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400" spc="150" dirty="0">
                <a:solidFill>
                  <a:srgbClr val="252525"/>
                </a:solidFill>
                <a:latin typeface="Cambria"/>
                <a:cs typeface="Cambria"/>
              </a:rPr>
              <a:t>i</a:t>
            </a:r>
            <a:r>
              <a:rPr sz="2400" spc="160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24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400" spc="75" dirty="0">
                <a:solidFill>
                  <a:srgbClr val="252525"/>
                </a:solidFill>
                <a:latin typeface="Cambria"/>
                <a:cs typeface="Cambria"/>
              </a:rPr>
              <a:t>we</a:t>
            </a:r>
            <a:r>
              <a:rPr sz="24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400" spc="110" dirty="0">
                <a:solidFill>
                  <a:srgbClr val="252525"/>
                </a:solidFill>
                <a:latin typeface="Cambria"/>
                <a:cs typeface="Cambria"/>
              </a:rPr>
              <a:t>take  </a:t>
            </a:r>
            <a:r>
              <a:rPr sz="2400" spc="155" dirty="0">
                <a:solidFill>
                  <a:srgbClr val="252525"/>
                </a:solidFill>
                <a:latin typeface="Cambria"/>
                <a:cs typeface="Cambria"/>
              </a:rPr>
              <a:t>images		for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50375" y="4874005"/>
            <a:ext cx="1805431" cy="35509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482198" y="4114038"/>
            <a:ext cx="1349375" cy="11233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540"/>
              </a:spcBef>
            </a:pPr>
            <a:r>
              <a:rPr sz="2400" spc="120" dirty="0">
                <a:solidFill>
                  <a:srgbClr val="252525"/>
                </a:solidFill>
                <a:latin typeface="Cambria"/>
                <a:cs typeface="Cambria"/>
              </a:rPr>
              <a:t>black-cat</a:t>
            </a:r>
            <a:endParaRPr sz="2400">
              <a:latin typeface="Cambria"/>
              <a:cs typeface="Cambria"/>
            </a:endParaRPr>
          </a:p>
          <a:p>
            <a:pPr marR="5080" algn="r">
              <a:lnSpc>
                <a:spcPct val="100000"/>
              </a:lnSpc>
              <a:spcBef>
                <a:spcPts val="1445"/>
              </a:spcBef>
            </a:pPr>
            <a:r>
              <a:rPr sz="2400" spc="17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27595" y="5394756"/>
            <a:ext cx="3271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5" dirty="0">
                <a:solidFill>
                  <a:srgbClr val="252525"/>
                </a:solidFill>
                <a:latin typeface="Cambria"/>
                <a:cs typeface="Cambria"/>
              </a:rPr>
              <a:t>classification</a:t>
            </a:r>
            <a:r>
              <a:rPr sz="24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purpose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39724" y="2092451"/>
            <a:ext cx="1524000" cy="58547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38100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300"/>
              </a:spcBef>
            </a:pPr>
            <a:r>
              <a:rPr sz="3200" spc="254" dirty="0">
                <a:solidFill>
                  <a:srgbClr val="404040"/>
                </a:solidFill>
              </a:rPr>
              <a:t>Cat</a:t>
            </a:r>
            <a:endParaRPr sz="3200"/>
          </a:p>
        </p:txBody>
      </p:sp>
      <p:sp>
        <p:nvSpPr>
          <p:cNvPr id="18" name="object 18"/>
          <p:cNvSpPr txBox="1"/>
          <p:nvPr/>
        </p:nvSpPr>
        <p:spPr>
          <a:xfrm>
            <a:off x="4058411" y="2173223"/>
            <a:ext cx="1801495" cy="58547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3200" spc="204" dirty="0">
                <a:solidFill>
                  <a:srgbClr val="404040"/>
                </a:solidFill>
                <a:latin typeface="Cambria"/>
                <a:cs typeface="Cambria"/>
              </a:rPr>
              <a:t>Non-Cat</a:t>
            </a:r>
            <a:endParaRPr sz="320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63880" y="2758439"/>
            <a:ext cx="2101850" cy="2783205"/>
            <a:chOff x="563880" y="2758439"/>
            <a:chExt cx="2101850" cy="278320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216" y="2913887"/>
              <a:ext cx="1066799" cy="13563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1327" y="3678936"/>
              <a:ext cx="1078992" cy="9174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419" y="2758439"/>
              <a:ext cx="1104900" cy="10104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80" y="3991355"/>
              <a:ext cx="847344" cy="8839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6048" y="4530851"/>
              <a:ext cx="1519428" cy="101041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145535" y="2775204"/>
            <a:ext cx="3138170" cy="3089275"/>
            <a:chOff x="3145535" y="2775204"/>
            <a:chExt cx="3138170" cy="3089275"/>
          </a:xfrm>
        </p:grpSpPr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3695" y="2962656"/>
              <a:ext cx="1309115" cy="8717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0015" y="2775204"/>
              <a:ext cx="1376172" cy="9159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65547" y="3515868"/>
              <a:ext cx="1517903" cy="101041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45535" y="3800856"/>
              <a:ext cx="1827276" cy="9601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10327" y="4408932"/>
              <a:ext cx="1165860" cy="1455419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2840735" y="2173223"/>
            <a:ext cx="0" cy="3971925"/>
          </a:xfrm>
          <a:custGeom>
            <a:avLst/>
            <a:gdLst/>
            <a:ahLst/>
            <a:cxnLst/>
            <a:rect l="l" t="t" r="r" b="b"/>
            <a:pathLst>
              <a:path h="3971925">
                <a:moveTo>
                  <a:pt x="0" y="0"/>
                </a:moveTo>
                <a:lnTo>
                  <a:pt x="0" y="3971569"/>
                </a:lnTo>
              </a:path>
            </a:pathLst>
          </a:custGeom>
          <a:ln w="9525">
            <a:solidFill>
              <a:srgbClr val="61A29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4938395" cy="5318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23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749" y="1272921"/>
            <a:ext cx="9348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1D6194"/>
              </a:buClr>
              <a:buSzPct val="95833"/>
              <a:buFont typeface="Wingdings"/>
              <a:buChar char=""/>
              <a:tabLst>
                <a:tab pos="241300" algn="l"/>
              </a:tabLst>
            </a:pPr>
            <a:r>
              <a:rPr sz="2400" spc="100" dirty="0">
                <a:solidFill>
                  <a:srgbClr val="404040"/>
                </a:solidFill>
                <a:latin typeface="Cambria"/>
                <a:cs typeface="Cambria"/>
              </a:rPr>
              <a:t>Before</a:t>
            </a:r>
            <a:r>
              <a:rPr sz="2400" spc="2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50" dirty="0">
                <a:solidFill>
                  <a:srgbClr val="404040"/>
                </a:solidFill>
                <a:latin typeface="Cambria"/>
                <a:cs typeface="Cambria"/>
              </a:rPr>
              <a:t>discussing</a:t>
            </a:r>
            <a:r>
              <a:rPr sz="2400" spc="25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404040"/>
                </a:solidFill>
                <a:latin typeface="Cambria"/>
                <a:cs typeface="Cambria"/>
              </a:rPr>
              <a:t>Batch-Normalization,</a:t>
            </a:r>
            <a:r>
              <a:rPr sz="2400" spc="25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45" dirty="0">
                <a:solidFill>
                  <a:srgbClr val="404040"/>
                </a:solidFill>
                <a:latin typeface="Cambria"/>
                <a:cs typeface="Cambria"/>
              </a:rPr>
              <a:t>let</a:t>
            </a:r>
            <a:r>
              <a:rPr sz="2400" spc="4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2400" spc="45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2400" spc="22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404040"/>
                </a:solidFill>
                <a:latin typeface="Cambria"/>
                <a:cs typeface="Cambria"/>
              </a:rPr>
              <a:t>take</a:t>
            </a:r>
            <a:r>
              <a:rPr sz="24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50" dirty="0">
                <a:solidFill>
                  <a:srgbClr val="404040"/>
                </a:solidFill>
                <a:latin typeface="Cambria"/>
                <a:cs typeface="Cambria"/>
              </a:rPr>
              <a:t>an</a:t>
            </a:r>
            <a:r>
              <a:rPr sz="2400" spc="1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45" dirty="0">
                <a:solidFill>
                  <a:srgbClr val="404040"/>
                </a:solidFill>
                <a:latin typeface="Cambria"/>
                <a:cs typeface="Cambria"/>
              </a:rPr>
              <a:t>example,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947" y="1816607"/>
            <a:ext cx="1164590" cy="39941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39370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310"/>
              </a:spcBef>
            </a:pP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Cat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2223" y="1866900"/>
            <a:ext cx="1358265" cy="40132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Non-Cat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3088" y="1866900"/>
            <a:ext cx="2804160" cy="2212975"/>
            <a:chOff x="323088" y="1866900"/>
            <a:chExt cx="2804160" cy="22129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804" y="2406395"/>
              <a:ext cx="643128" cy="8641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824" y="2894075"/>
              <a:ext cx="649224" cy="5836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" y="2307336"/>
              <a:ext cx="665988" cy="6431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088" y="3092196"/>
              <a:ext cx="512064" cy="5623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608" y="3435096"/>
              <a:ext cx="917448" cy="6446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5668" y="2496312"/>
              <a:ext cx="605028" cy="4328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4204" y="2403348"/>
              <a:ext cx="637032" cy="4556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4683" y="2770632"/>
              <a:ext cx="702563" cy="5029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6399" y="2912363"/>
              <a:ext cx="844296" cy="4770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91739" y="3214116"/>
              <a:ext cx="539495" cy="7238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30679" y="1866900"/>
              <a:ext cx="0" cy="2212340"/>
            </a:xfrm>
            <a:custGeom>
              <a:avLst/>
              <a:gdLst/>
              <a:ahLst/>
              <a:cxnLst/>
              <a:rect l="l" t="t" r="r" b="b"/>
              <a:pathLst>
                <a:path h="2212340">
                  <a:moveTo>
                    <a:pt x="0" y="0"/>
                  </a:moveTo>
                  <a:lnTo>
                    <a:pt x="0" y="2212086"/>
                  </a:lnTo>
                </a:path>
              </a:pathLst>
            </a:custGeom>
            <a:ln w="9525">
              <a:solidFill>
                <a:srgbClr val="61A29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315211" y="5050535"/>
            <a:ext cx="1565275" cy="1546860"/>
            <a:chOff x="1315211" y="5050535"/>
            <a:chExt cx="1565275" cy="1546860"/>
          </a:xfrm>
        </p:grpSpPr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5211" y="5050535"/>
              <a:ext cx="745236" cy="571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13203" y="5053583"/>
              <a:ext cx="717804" cy="5714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7695" y="5622035"/>
              <a:ext cx="664464" cy="5623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70531" y="5483351"/>
              <a:ext cx="909828" cy="5440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42159" y="6062471"/>
              <a:ext cx="806195" cy="53492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08446" y="1791589"/>
            <a:ext cx="1225867" cy="29565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428491" y="1766697"/>
            <a:ext cx="78606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  <a:tab pos="3848735" algn="l"/>
              </a:tabLst>
            </a:pP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If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distribute</a:t>
            </a:r>
            <a:r>
              <a:rPr sz="2000" spc="229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the	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images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data,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it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will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look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like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this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362194" y="2531110"/>
            <a:ext cx="2895600" cy="1685925"/>
            <a:chOff x="5362194" y="2531110"/>
            <a:chExt cx="2895600" cy="1685925"/>
          </a:xfrm>
        </p:grpSpPr>
        <p:sp>
          <p:nvSpPr>
            <p:cNvPr id="31" name="object 31"/>
            <p:cNvSpPr/>
            <p:nvPr/>
          </p:nvSpPr>
          <p:spPr>
            <a:xfrm>
              <a:off x="5362194" y="2533650"/>
              <a:ext cx="2895600" cy="1683385"/>
            </a:xfrm>
            <a:custGeom>
              <a:avLst/>
              <a:gdLst/>
              <a:ahLst/>
              <a:cxnLst/>
              <a:rect l="l" t="t" r="r" b="b"/>
              <a:pathLst>
                <a:path w="2895600" h="1683385">
                  <a:moveTo>
                    <a:pt x="294131" y="0"/>
                  </a:moveTo>
                  <a:lnTo>
                    <a:pt x="294131" y="1683385"/>
                  </a:lnTo>
                </a:path>
                <a:path w="2895600" h="1683385">
                  <a:moveTo>
                    <a:pt x="2895600" y="1379220"/>
                  </a:moveTo>
                  <a:lnTo>
                    <a:pt x="0" y="1379220"/>
                  </a:lnTo>
                </a:path>
              </a:pathLst>
            </a:custGeom>
            <a:ln w="2540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73724" y="3236976"/>
              <a:ext cx="388620" cy="268605"/>
            </a:xfrm>
            <a:custGeom>
              <a:avLst/>
              <a:gdLst/>
              <a:ahLst/>
              <a:cxnLst/>
              <a:rect l="l" t="t" r="r" b="b"/>
              <a:pathLst>
                <a:path w="388620" h="268604">
                  <a:moveTo>
                    <a:pt x="0" y="54101"/>
                  </a:moveTo>
                  <a:lnTo>
                    <a:pt x="54990" y="46354"/>
                  </a:lnTo>
                  <a:lnTo>
                    <a:pt x="80010" y="0"/>
                  </a:lnTo>
                  <a:lnTo>
                    <a:pt x="105028" y="46354"/>
                  </a:lnTo>
                  <a:lnTo>
                    <a:pt x="160020" y="54101"/>
                  </a:lnTo>
                  <a:lnTo>
                    <a:pt x="120396" y="90550"/>
                  </a:lnTo>
                  <a:lnTo>
                    <a:pt x="129412" y="141732"/>
                  </a:lnTo>
                  <a:lnTo>
                    <a:pt x="80010" y="117856"/>
                  </a:lnTo>
                  <a:lnTo>
                    <a:pt x="30606" y="141732"/>
                  </a:lnTo>
                  <a:lnTo>
                    <a:pt x="39624" y="90550"/>
                  </a:lnTo>
                  <a:lnTo>
                    <a:pt x="0" y="54101"/>
                  </a:lnTo>
                  <a:close/>
                </a:path>
                <a:path w="388620" h="268604">
                  <a:moveTo>
                    <a:pt x="228600" y="66294"/>
                  </a:moveTo>
                  <a:lnTo>
                    <a:pt x="283590" y="58547"/>
                  </a:lnTo>
                  <a:lnTo>
                    <a:pt x="308610" y="12191"/>
                  </a:lnTo>
                  <a:lnTo>
                    <a:pt x="333628" y="58547"/>
                  </a:lnTo>
                  <a:lnTo>
                    <a:pt x="388620" y="66294"/>
                  </a:lnTo>
                  <a:lnTo>
                    <a:pt x="348996" y="102743"/>
                  </a:lnTo>
                  <a:lnTo>
                    <a:pt x="358012" y="153924"/>
                  </a:lnTo>
                  <a:lnTo>
                    <a:pt x="308610" y="130048"/>
                  </a:lnTo>
                  <a:lnTo>
                    <a:pt x="259206" y="153924"/>
                  </a:lnTo>
                  <a:lnTo>
                    <a:pt x="268224" y="102743"/>
                  </a:lnTo>
                  <a:lnTo>
                    <a:pt x="228600" y="66294"/>
                  </a:lnTo>
                  <a:close/>
                </a:path>
                <a:path w="388620" h="268604">
                  <a:moveTo>
                    <a:pt x="88391" y="180594"/>
                  </a:moveTo>
                  <a:lnTo>
                    <a:pt x="144017" y="172847"/>
                  </a:lnTo>
                  <a:lnTo>
                    <a:pt x="169163" y="126491"/>
                  </a:lnTo>
                  <a:lnTo>
                    <a:pt x="194310" y="172847"/>
                  </a:lnTo>
                  <a:lnTo>
                    <a:pt x="249936" y="180594"/>
                  </a:lnTo>
                  <a:lnTo>
                    <a:pt x="209930" y="217043"/>
                  </a:lnTo>
                  <a:lnTo>
                    <a:pt x="219075" y="268224"/>
                  </a:lnTo>
                  <a:lnTo>
                    <a:pt x="169163" y="244348"/>
                  </a:lnTo>
                  <a:lnTo>
                    <a:pt x="119252" y="268224"/>
                  </a:lnTo>
                  <a:lnTo>
                    <a:pt x="128397" y="217043"/>
                  </a:lnTo>
                  <a:lnTo>
                    <a:pt x="88391" y="180594"/>
                  </a:lnTo>
                  <a:close/>
                </a:path>
              </a:pathLst>
            </a:custGeom>
            <a:ln w="12700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17310" y="3561334"/>
              <a:ext cx="172719" cy="15443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496811" y="3291840"/>
              <a:ext cx="422275" cy="243840"/>
            </a:xfrm>
            <a:custGeom>
              <a:avLst/>
              <a:gdLst/>
              <a:ahLst/>
              <a:cxnLst/>
              <a:rect l="l" t="t" r="r" b="b"/>
              <a:pathLst>
                <a:path w="422275" h="243839">
                  <a:moveTo>
                    <a:pt x="138684" y="54737"/>
                  </a:moveTo>
                  <a:lnTo>
                    <a:pt x="193674" y="46862"/>
                  </a:lnTo>
                  <a:lnTo>
                    <a:pt x="218693" y="0"/>
                  </a:lnTo>
                  <a:lnTo>
                    <a:pt x="243712" y="46862"/>
                  </a:lnTo>
                  <a:lnTo>
                    <a:pt x="298704" y="54737"/>
                  </a:lnTo>
                  <a:lnTo>
                    <a:pt x="259080" y="91567"/>
                  </a:lnTo>
                  <a:lnTo>
                    <a:pt x="268096" y="143256"/>
                  </a:lnTo>
                  <a:lnTo>
                    <a:pt x="218693" y="119125"/>
                  </a:lnTo>
                  <a:lnTo>
                    <a:pt x="169290" y="143256"/>
                  </a:lnTo>
                  <a:lnTo>
                    <a:pt x="178308" y="91567"/>
                  </a:lnTo>
                  <a:lnTo>
                    <a:pt x="138684" y="54737"/>
                  </a:lnTo>
                  <a:close/>
                </a:path>
                <a:path w="422275" h="243839">
                  <a:moveTo>
                    <a:pt x="260604" y="156210"/>
                  </a:moveTo>
                  <a:lnTo>
                    <a:pt x="316230" y="148462"/>
                  </a:lnTo>
                  <a:lnTo>
                    <a:pt x="341376" y="102108"/>
                  </a:lnTo>
                  <a:lnTo>
                    <a:pt x="366521" y="148462"/>
                  </a:lnTo>
                  <a:lnTo>
                    <a:pt x="422147" y="156210"/>
                  </a:lnTo>
                  <a:lnTo>
                    <a:pt x="382142" y="192659"/>
                  </a:lnTo>
                  <a:lnTo>
                    <a:pt x="391287" y="243839"/>
                  </a:lnTo>
                  <a:lnTo>
                    <a:pt x="341376" y="219963"/>
                  </a:lnTo>
                  <a:lnTo>
                    <a:pt x="291464" y="243839"/>
                  </a:lnTo>
                  <a:lnTo>
                    <a:pt x="300609" y="192659"/>
                  </a:lnTo>
                  <a:lnTo>
                    <a:pt x="260604" y="156210"/>
                  </a:lnTo>
                  <a:close/>
                </a:path>
                <a:path w="422275" h="243839">
                  <a:moveTo>
                    <a:pt x="0" y="156210"/>
                  </a:moveTo>
                  <a:lnTo>
                    <a:pt x="54990" y="148462"/>
                  </a:lnTo>
                  <a:lnTo>
                    <a:pt x="80010" y="102108"/>
                  </a:lnTo>
                  <a:lnTo>
                    <a:pt x="105029" y="148462"/>
                  </a:lnTo>
                  <a:lnTo>
                    <a:pt x="160019" y="156210"/>
                  </a:lnTo>
                  <a:lnTo>
                    <a:pt x="120395" y="192659"/>
                  </a:lnTo>
                  <a:lnTo>
                    <a:pt x="129412" y="243839"/>
                  </a:lnTo>
                  <a:lnTo>
                    <a:pt x="80010" y="219963"/>
                  </a:lnTo>
                  <a:lnTo>
                    <a:pt x="30607" y="243839"/>
                  </a:lnTo>
                  <a:lnTo>
                    <a:pt x="39623" y="192659"/>
                  </a:lnTo>
                  <a:lnTo>
                    <a:pt x="0" y="156210"/>
                  </a:lnTo>
                  <a:close/>
                </a:path>
              </a:pathLst>
            </a:custGeom>
            <a:ln w="12700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20002" y="3591813"/>
              <a:ext cx="172720" cy="15443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65264" y="3555492"/>
              <a:ext cx="161925" cy="142240"/>
            </a:xfrm>
            <a:custGeom>
              <a:avLst/>
              <a:gdLst/>
              <a:ahLst/>
              <a:cxnLst/>
              <a:rect l="l" t="t" r="r" b="b"/>
              <a:pathLst>
                <a:path w="161925" h="142239">
                  <a:moveTo>
                    <a:pt x="0" y="54102"/>
                  </a:moveTo>
                  <a:lnTo>
                    <a:pt x="55625" y="46355"/>
                  </a:lnTo>
                  <a:lnTo>
                    <a:pt x="80771" y="0"/>
                  </a:lnTo>
                  <a:lnTo>
                    <a:pt x="105917" y="46355"/>
                  </a:lnTo>
                  <a:lnTo>
                    <a:pt x="161543" y="54102"/>
                  </a:lnTo>
                  <a:lnTo>
                    <a:pt x="121538" y="90551"/>
                  </a:lnTo>
                  <a:lnTo>
                    <a:pt x="130682" y="141732"/>
                  </a:lnTo>
                  <a:lnTo>
                    <a:pt x="80771" y="117856"/>
                  </a:lnTo>
                  <a:lnTo>
                    <a:pt x="30860" y="141732"/>
                  </a:lnTo>
                  <a:lnTo>
                    <a:pt x="40004" y="90551"/>
                  </a:lnTo>
                  <a:lnTo>
                    <a:pt x="0" y="54102"/>
                  </a:lnTo>
                  <a:close/>
                </a:path>
              </a:pathLst>
            </a:custGeom>
            <a:ln w="12700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39458" y="3607054"/>
              <a:ext cx="172720" cy="15443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019544" y="3438144"/>
              <a:ext cx="161925" cy="143510"/>
            </a:xfrm>
            <a:custGeom>
              <a:avLst/>
              <a:gdLst/>
              <a:ahLst/>
              <a:cxnLst/>
              <a:rect l="l" t="t" r="r" b="b"/>
              <a:pathLst>
                <a:path w="161925" h="143510">
                  <a:moveTo>
                    <a:pt x="0" y="54736"/>
                  </a:moveTo>
                  <a:lnTo>
                    <a:pt x="55625" y="46862"/>
                  </a:lnTo>
                  <a:lnTo>
                    <a:pt x="80772" y="0"/>
                  </a:lnTo>
                  <a:lnTo>
                    <a:pt x="105917" y="46862"/>
                  </a:lnTo>
                  <a:lnTo>
                    <a:pt x="161544" y="54736"/>
                  </a:lnTo>
                  <a:lnTo>
                    <a:pt x="121538" y="91566"/>
                  </a:lnTo>
                  <a:lnTo>
                    <a:pt x="130682" y="143255"/>
                  </a:lnTo>
                  <a:lnTo>
                    <a:pt x="80772" y="119125"/>
                  </a:lnTo>
                  <a:lnTo>
                    <a:pt x="30860" y="143255"/>
                  </a:lnTo>
                  <a:lnTo>
                    <a:pt x="40004" y="91566"/>
                  </a:lnTo>
                  <a:lnTo>
                    <a:pt x="0" y="54736"/>
                  </a:lnTo>
                  <a:close/>
                </a:path>
              </a:pathLst>
            </a:custGeom>
            <a:ln w="12700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31636" y="2654808"/>
              <a:ext cx="881380" cy="330835"/>
            </a:xfrm>
            <a:custGeom>
              <a:avLst/>
              <a:gdLst/>
              <a:ahLst/>
              <a:cxnLst/>
              <a:rect l="l" t="t" r="r" b="b"/>
              <a:pathLst>
                <a:path w="881379" h="330835">
                  <a:moveTo>
                    <a:pt x="0" y="121157"/>
                  </a:moveTo>
                  <a:lnTo>
                    <a:pt x="55625" y="113411"/>
                  </a:lnTo>
                  <a:lnTo>
                    <a:pt x="80772" y="67055"/>
                  </a:lnTo>
                  <a:lnTo>
                    <a:pt x="105917" y="113411"/>
                  </a:lnTo>
                  <a:lnTo>
                    <a:pt x="161543" y="121157"/>
                  </a:lnTo>
                  <a:lnTo>
                    <a:pt x="121538" y="157606"/>
                  </a:lnTo>
                  <a:lnTo>
                    <a:pt x="130683" y="208787"/>
                  </a:lnTo>
                  <a:lnTo>
                    <a:pt x="80772" y="184912"/>
                  </a:lnTo>
                  <a:lnTo>
                    <a:pt x="30861" y="208787"/>
                  </a:lnTo>
                  <a:lnTo>
                    <a:pt x="40004" y="157606"/>
                  </a:lnTo>
                  <a:lnTo>
                    <a:pt x="0" y="121157"/>
                  </a:lnTo>
                  <a:close/>
                </a:path>
                <a:path w="881379" h="330835">
                  <a:moveTo>
                    <a:pt x="345947" y="212597"/>
                  </a:moveTo>
                  <a:lnTo>
                    <a:pt x="400938" y="204850"/>
                  </a:lnTo>
                  <a:lnTo>
                    <a:pt x="425958" y="158495"/>
                  </a:lnTo>
                  <a:lnTo>
                    <a:pt x="450977" y="204850"/>
                  </a:lnTo>
                  <a:lnTo>
                    <a:pt x="505967" y="212597"/>
                  </a:lnTo>
                  <a:lnTo>
                    <a:pt x="466343" y="249046"/>
                  </a:lnTo>
                  <a:lnTo>
                    <a:pt x="475361" y="300227"/>
                  </a:lnTo>
                  <a:lnTo>
                    <a:pt x="425958" y="276351"/>
                  </a:lnTo>
                  <a:lnTo>
                    <a:pt x="376555" y="300227"/>
                  </a:lnTo>
                  <a:lnTo>
                    <a:pt x="385571" y="249046"/>
                  </a:lnTo>
                  <a:lnTo>
                    <a:pt x="345947" y="212597"/>
                  </a:lnTo>
                  <a:close/>
                </a:path>
                <a:path w="881379" h="330835">
                  <a:moveTo>
                    <a:pt x="184403" y="243077"/>
                  </a:moveTo>
                  <a:lnTo>
                    <a:pt x="240029" y="235330"/>
                  </a:lnTo>
                  <a:lnTo>
                    <a:pt x="265175" y="188975"/>
                  </a:lnTo>
                  <a:lnTo>
                    <a:pt x="290321" y="235330"/>
                  </a:lnTo>
                  <a:lnTo>
                    <a:pt x="345947" y="243077"/>
                  </a:lnTo>
                  <a:lnTo>
                    <a:pt x="305942" y="279526"/>
                  </a:lnTo>
                  <a:lnTo>
                    <a:pt x="315087" y="330707"/>
                  </a:lnTo>
                  <a:lnTo>
                    <a:pt x="265175" y="306831"/>
                  </a:lnTo>
                  <a:lnTo>
                    <a:pt x="215264" y="330707"/>
                  </a:lnTo>
                  <a:lnTo>
                    <a:pt x="224409" y="279526"/>
                  </a:lnTo>
                  <a:lnTo>
                    <a:pt x="184403" y="243077"/>
                  </a:lnTo>
                  <a:close/>
                </a:path>
                <a:path w="881379" h="330835">
                  <a:moveTo>
                    <a:pt x="518160" y="54737"/>
                  </a:moveTo>
                  <a:lnTo>
                    <a:pt x="573150" y="46862"/>
                  </a:lnTo>
                  <a:lnTo>
                    <a:pt x="598169" y="0"/>
                  </a:lnTo>
                  <a:lnTo>
                    <a:pt x="623188" y="46862"/>
                  </a:lnTo>
                  <a:lnTo>
                    <a:pt x="678180" y="54737"/>
                  </a:lnTo>
                  <a:lnTo>
                    <a:pt x="638556" y="91566"/>
                  </a:lnTo>
                  <a:lnTo>
                    <a:pt x="647572" y="143255"/>
                  </a:lnTo>
                  <a:lnTo>
                    <a:pt x="598169" y="119125"/>
                  </a:lnTo>
                  <a:lnTo>
                    <a:pt x="548766" y="143255"/>
                  </a:lnTo>
                  <a:lnTo>
                    <a:pt x="557784" y="91566"/>
                  </a:lnTo>
                  <a:lnTo>
                    <a:pt x="518160" y="54737"/>
                  </a:lnTo>
                  <a:close/>
                </a:path>
                <a:path w="881379" h="330835">
                  <a:moveTo>
                    <a:pt x="720852" y="126364"/>
                  </a:moveTo>
                  <a:lnTo>
                    <a:pt x="775842" y="118490"/>
                  </a:lnTo>
                  <a:lnTo>
                    <a:pt x="800862" y="71627"/>
                  </a:lnTo>
                  <a:lnTo>
                    <a:pt x="825881" y="118490"/>
                  </a:lnTo>
                  <a:lnTo>
                    <a:pt x="880871" y="126364"/>
                  </a:lnTo>
                  <a:lnTo>
                    <a:pt x="841247" y="163194"/>
                  </a:lnTo>
                  <a:lnTo>
                    <a:pt x="850264" y="214883"/>
                  </a:lnTo>
                  <a:lnTo>
                    <a:pt x="800862" y="190753"/>
                  </a:lnTo>
                  <a:lnTo>
                    <a:pt x="751459" y="214883"/>
                  </a:lnTo>
                  <a:lnTo>
                    <a:pt x="760475" y="163194"/>
                  </a:lnTo>
                  <a:lnTo>
                    <a:pt x="720852" y="126364"/>
                  </a:lnTo>
                  <a:close/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70522" y="2970022"/>
              <a:ext cx="172720" cy="15443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173724" y="2537460"/>
              <a:ext cx="1007744" cy="260985"/>
            </a:xfrm>
            <a:custGeom>
              <a:avLst/>
              <a:gdLst/>
              <a:ahLst/>
              <a:cxnLst/>
              <a:rect l="l" t="t" r="r" b="b"/>
              <a:pathLst>
                <a:path w="1007745" h="260985">
                  <a:moveTo>
                    <a:pt x="345948" y="172085"/>
                  </a:moveTo>
                  <a:lnTo>
                    <a:pt x="400939" y="164211"/>
                  </a:lnTo>
                  <a:lnTo>
                    <a:pt x="425957" y="117348"/>
                  </a:lnTo>
                  <a:lnTo>
                    <a:pt x="450976" y="164211"/>
                  </a:lnTo>
                  <a:lnTo>
                    <a:pt x="505968" y="172085"/>
                  </a:lnTo>
                  <a:lnTo>
                    <a:pt x="466344" y="208914"/>
                  </a:lnTo>
                  <a:lnTo>
                    <a:pt x="475360" y="260603"/>
                  </a:lnTo>
                  <a:lnTo>
                    <a:pt x="425957" y="236474"/>
                  </a:lnTo>
                  <a:lnTo>
                    <a:pt x="376554" y="260603"/>
                  </a:lnTo>
                  <a:lnTo>
                    <a:pt x="385572" y="208914"/>
                  </a:lnTo>
                  <a:lnTo>
                    <a:pt x="345948" y="172085"/>
                  </a:lnTo>
                  <a:close/>
                </a:path>
                <a:path w="1007745" h="260985">
                  <a:moveTo>
                    <a:pt x="0" y="54737"/>
                  </a:moveTo>
                  <a:lnTo>
                    <a:pt x="54990" y="46862"/>
                  </a:lnTo>
                  <a:lnTo>
                    <a:pt x="80010" y="0"/>
                  </a:lnTo>
                  <a:lnTo>
                    <a:pt x="105028" y="46862"/>
                  </a:lnTo>
                  <a:lnTo>
                    <a:pt x="160020" y="54737"/>
                  </a:lnTo>
                  <a:lnTo>
                    <a:pt x="120396" y="91566"/>
                  </a:lnTo>
                  <a:lnTo>
                    <a:pt x="129412" y="143255"/>
                  </a:lnTo>
                  <a:lnTo>
                    <a:pt x="80010" y="119125"/>
                  </a:lnTo>
                  <a:lnTo>
                    <a:pt x="30606" y="143255"/>
                  </a:lnTo>
                  <a:lnTo>
                    <a:pt x="39624" y="91566"/>
                  </a:lnTo>
                  <a:lnTo>
                    <a:pt x="0" y="54737"/>
                  </a:lnTo>
                  <a:close/>
                </a:path>
                <a:path w="1007745" h="260985">
                  <a:moveTo>
                    <a:pt x="297179" y="54737"/>
                  </a:moveTo>
                  <a:lnTo>
                    <a:pt x="352805" y="46862"/>
                  </a:lnTo>
                  <a:lnTo>
                    <a:pt x="377951" y="0"/>
                  </a:lnTo>
                  <a:lnTo>
                    <a:pt x="403098" y="46862"/>
                  </a:lnTo>
                  <a:lnTo>
                    <a:pt x="458724" y="54737"/>
                  </a:lnTo>
                  <a:lnTo>
                    <a:pt x="418719" y="91566"/>
                  </a:lnTo>
                  <a:lnTo>
                    <a:pt x="427862" y="143255"/>
                  </a:lnTo>
                  <a:lnTo>
                    <a:pt x="377951" y="119125"/>
                  </a:lnTo>
                  <a:lnTo>
                    <a:pt x="328040" y="143255"/>
                  </a:lnTo>
                  <a:lnTo>
                    <a:pt x="337184" y="91566"/>
                  </a:lnTo>
                  <a:lnTo>
                    <a:pt x="297179" y="54737"/>
                  </a:lnTo>
                  <a:close/>
                </a:path>
                <a:path w="1007745" h="260985">
                  <a:moveTo>
                    <a:pt x="845820" y="84581"/>
                  </a:moveTo>
                  <a:lnTo>
                    <a:pt x="901446" y="76835"/>
                  </a:lnTo>
                  <a:lnTo>
                    <a:pt x="926592" y="30479"/>
                  </a:lnTo>
                  <a:lnTo>
                    <a:pt x="951737" y="76835"/>
                  </a:lnTo>
                  <a:lnTo>
                    <a:pt x="1007364" y="84581"/>
                  </a:lnTo>
                  <a:lnTo>
                    <a:pt x="967358" y="121030"/>
                  </a:lnTo>
                  <a:lnTo>
                    <a:pt x="976502" y="172212"/>
                  </a:lnTo>
                  <a:lnTo>
                    <a:pt x="926592" y="148336"/>
                  </a:lnTo>
                  <a:lnTo>
                    <a:pt x="876680" y="172212"/>
                  </a:lnTo>
                  <a:lnTo>
                    <a:pt x="885825" y="121030"/>
                  </a:lnTo>
                  <a:lnTo>
                    <a:pt x="845820" y="84581"/>
                  </a:lnTo>
                  <a:close/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30240" y="3095244"/>
              <a:ext cx="1944370" cy="445770"/>
            </a:xfrm>
            <a:custGeom>
              <a:avLst/>
              <a:gdLst/>
              <a:ahLst/>
              <a:cxnLst/>
              <a:rect l="l" t="t" r="r" b="b"/>
              <a:pathLst>
                <a:path w="1944370" h="445770">
                  <a:moveTo>
                    <a:pt x="0" y="445769"/>
                  </a:moveTo>
                  <a:lnTo>
                    <a:pt x="8207" y="387644"/>
                  </a:lnTo>
                  <a:lnTo>
                    <a:pt x="32143" y="331783"/>
                  </a:lnTo>
                  <a:lnTo>
                    <a:pt x="70780" y="278655"/>
                  </a:lnTo>
                  <a:lnTo>
                    <a:pt x="123091" y="228730"/>
                  </a:lnTo>
                  <a:lnTo>
                    <a:pt x="154054" y="205115"/>
                  </a:lnTo>
                  <a:lnTo>
                    <a:pt x="188049" y="182477"/>
                  </a:lnTo>
                  <a:lnTo>
                    <a:pt x="224949" y="160874"/>
                  </a:lnTo>
                  <a:lnTo>
                    <a:pt x="264625" y="140365"/>
                  </a:lnTo>
                  <a:lnTo>
                    <a:pt x="306949" y="121009"/>
                  </a:lnTo>
                  <a:lnTo>
                    <a:pt x="351792" y="102864"/>
                  </a:lnTo>
                  <a:lnTo>
                    <a:pt x="399025" y="85990"/>
                  </a:lnTo>
                  <a:lnTo>
                    <a:pt x="448522" y="70444"/>
                  </a:lnTo>
                  <a:lnTo>
                    <a:pt x="500152" y="56285"/>
                  </a:lnTo>
                  <a:lnTo>
                    <a:pt x="553787" y="43572"/>
                  </a:lnTo>
                  <a:lnTo>
                    <a:pt x="609300" y="32364"/>
                  </a:lnTo>
                  <a:lnTo>
                    <a:pt x="666561" y="22719"/>
                  </a:lnTo>
                  <a:lnTo>
                    <a:pt x="725442" y="14697"/>
                  </a:lnTo>
                  <a:lnTo>
                    <a:pt x="785814" y="8355"/>
                  </a:lnTo>
                  <a:lnTo>
                    <a:pt x="847550" y="3752"/>
                  </a:lnTo>
                  <a:lnTo>
                    <a:pt x="910521" y="947"/>
                  </a:lnTo>
                  <a:lnTo>
                    <a:pt x="974598" y="0"/>
                  </a:lnTo>
                  <a:lnTo>
                    <a:pt x="1039202" y="968"/>
                  </a:lnTo>
                  <a:lnTo>
                    <a:pt x="1102752" y="3834"/>
                  </a:lnTo>
                  <a:lnTo>
                    <a:pt x="1165107" y="8540"/>
                  </a:lnTo>
                  <a:lnTo>
                    <a:pt x="1226125" y="15028"/>
                  </a:lnTo>
                  <a:lnTo>
                    <a:pt x="1285666" y="23239"/>
                  </a:lnTo>
                  <a:lnTo>
                    <a:pt x="1343588" y="33115"/>
                  </a:lnTo>
                  <a:lnTo>
                    <a:pt x="1399750" y="44599"/>
                  </a:lnTo>
                  <a:lnTo>
                    <a:pt x="1454011" y="57631"/>
                  </a:lnTo>
                  <a:lnTo>
                    <a:pt x="1506230" y="72154"/>
                  </a:lnTo>
                  <a:lnTo>
                    <a:pt x="1556266" y="88109"/>
                  </a:lnTo>
                  <a:lnTo>
                    <a:pt x="1603977" y="105439"/>
                  </a:lnTo>
                  <a:lnTo>
                    <a:pt x="1649223" y="124085"/>
                  </a:lnTo>
                  <a:lnTo>
                    <a:pt x="1691863" y="143989"/>
                  </a:lnTo>
                  <a:lnTo>
                    <a:pt x="1731755" y="165092"/>
                  </a:lnTo>
                  <a:lnTo>
                    <a:pt x="1768758" y="187338"/>
                  </a:lnTo>
                  <a:lnTo>
                    <a:pt x="1802732" y="210666"/>
                  </a:lnTo>
                  <a:lnTo>
                    <a:pt x="1833535" y="235020"/>
                  </a:lnTo>
                  <a:lnTo>
                    <a:pt x="1885063" y="286571"/>
                  </a:lnTo>
                  <a:lnTo>
                    <a:pt x="1922215" y="341524"/>
                  </a:lnTo>
                  <a:lnTo>
                    <a:pt x="1943862" y="399414"/>
                  </a:lnTo>
                  <a:lnTo>
                    <a:pt x="1923617" y="344164"/>
                  </a:lnTo>
                  <a:lnTo>
                    <a:pt x="1889343" y="291670"/>
                  </a:lnTo>
                  <a:lnTo>
                    <a:pt x="1842044" y="242304"/>
                  </a:lnTo>
                  <a:lnTo>
                    <a:pt x="1782722" y="196437"/>
                  </a:lnTo>
                  <a:lnTo>
                    <a:pt x="1748866" y="174933"/>
                  </a:lnTo>
                  <a:lnTo>
                    <a:pt x="1712381" y="154442"/>
                  </a:lnTo>
                  <a:lnTo>
                    <a:pt x="1673392" y="135012"/>
                  </a:lnTo>
                  <a:lnTo>
                    <a:pt x="1632025" y="116689"/>
                  </a:lnTo>
                  <a:lnTo>
                    <a:pt x="1588404" y="99520"/>
                  </a:lnTo>
                  <a:lnTo>
                    <a:pt x="1542656" y="83550"/>
                  </a:lnTo>
                  <a:lnTo>
                    <a:pt x="1494906" y="68827"/>
                  </a:lnTo>
                  <a:lnTo>
                    <a:pt x="1445279" y="55397"/>
                  </a:lnTo>
                  <a:lnTo>
                    <a:pt x="1393900" y="43306"/>
                  </a:lnTo>
                  <a:lnTo>
                    <a:pt x="1340896" y="32600"/>
                  </a:lnTo>
                  <a:lnTo>
                    <a:pt x="1286391" y="23327"/>
                  </a:lnTo>
                  <a:lnTo>
                    <a:pt x="1230511" y="15532"/>
                  </a:lnTo>
                  <a:lnTo>
                    <a:pt x="1173381" y="9262"/>
                  </a:lnTo>
                  <a:lnTo>
                    <a:pt x="1115128" y="4564"/>
                  </a:lnTo>
                  <a:lnTo>
                    <a:pt x="1055875" y="1483"/>
                  </a:lnTo>
                  <a:lnTo>
                    <a:pt x="995749" y="67"/>
                  </a:lnTo>
                  <a:lnTo>
                    <a:pt x="934875" y="361"/>
                  </a:lnTo>
                  <a:lnTo>
                    <a:pt x="873379" y="2412"/>
                  </a:lnTo>
                  <a:lnTo>
                    <a:pt x="809324" y="6450"/>
                  </a:lnTo>
                  <a:lnTo>
                    <a:pt x="746752" y="12325"/>
                  </a:lnTo>
                  <a:lnTo>
                    <a:pt x="685789" y="19972"/>
                  </a:lnTo>
                  <a:lnTo>
                    <a:pt x="626563" y="29326"/>
                  </a:lnTo>
                  <a:lnTo>
                    <a:pt x="569199" y="40325"/>
                  </a:lnTo>
                  <a:lnTo>
                    <a:pt x="513826" y="52902"/>
                  </a:lnTo>
                  <a:lnTo>
                    <a:pt x="460571" y="66993"/>
                  </a:lnTo>
                  <a:lnTo>
                    <a:pt x="409559" y="82534"/>
                  </a:lnTo>
                  <a:lnTo>
                    <a:pt x="360918" y="99461"/>
                  </a:lnTo>
                  <a:lnTo>
                    <a:pt x="314775" y="117708"/>
                  </a:lnTo>
                  <a:lnTo>
                    <a:pt x="271258" y="137212"/>
                  </a:lnTo>
                  <a:lnTo>
                    <a:pt x="230492" y="157907"/>
                  </a:lnTo>
                  <a:lnTo>
                    <a:pt x="192605" y="179730"/>
                  </a:lnTo>
                  <a:lnTo>
                    <a:pt x="157724" y="202616"/>
                  </a:lnTo>
                  <a:lnTo>
                    <a:pt x="125975" y="226500"/>
                  </a:lnTo>
                  <a:lnTo>
                    <a:pt x="72384" y="277005"/>
                  </a:lnTo>
                  <a:lnTo>
                    <a:pt x="32848" y="330729"/>
                  </a:lnTo>
                  <a:lnTo>
                    <a:pt x="8381" y="387156"/>
                  </a:lnTo>
                  <a:lnTo>
                    <a:pt x="2116" y="416221"/>
                  </a:lnTo>
                  <a:lnTo>
                    <a:pt x="0" y="445769"/>
                  </a:lnTo>
                  <a:close/>
                </a:path>
              </a:pathLst>
            </a:custGeom>
            <a:ln w="12700">
              <a:solidFill>
                <a:srgbClr val="00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313688" y="4684776"/>
            <a:ext cx="1673860" cy="36893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800" spc="105" dirty="0">
                <a:solidFill>
                  <a:srgbClr val="404040"/>
                </a:solidFill>
                <a:latin typeface="Cambria"/>
                <a:cs typeface="Cambria"/>
              </a:rPr>
              <a:t>Test Dataset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871721" y="4973573"/>
            <a:ext cx="3679190" cy="1683385"/>
            <a:chOff x="3871721" y="4973573"/>
            <a:chExt cx="3679190" cy="1683385"/>
          </a:xfrm>
        </p:grpSpPr>
        <p:sp>
          <p:nvSpPr>
            <p:cNvPr id="45" name="object 45"/>
            <p:cNvSpPr/>
            <p:nvPr/>
          </p:nvSpPr>
          <p:spPr>
            <a:xfrm>
              <a:off x="3871721" y="4973573"/>
              <a:ext cx="3678554" cy="1683385"/>
            </a:xfrm>
            <a:custGeom>
              <a:avLst/>
              <a:gdLst/>
              <a:ahLst/>
              <a:cxnLst/>
              <a:rect l="l" t="t" r="r" b="b"/>
              <a:pathLst>
                <a:path w="3678554" h="1683384">
                  <a:moveTo>
                    <a:pt x="294131" y="0"/>
                  </a:moveTo>
                  <a:lnTo>
                    <a:pt x="294131" y="1683359"/>
                  </a:lnTo>
                </a:path>
                <a:path w="3678554" h="1683384">
                  <a:moveTo>
                    <a:pt x="3678428" y="1379220"/>
                  </a:moveTo>
                  <a:lnTo>
                    <a:pt x="0" y="1379220"/>
                  </a:lnTo>
                </a:path>
              </a:pathLst>
            </a:custGeom>
            <a:ln w="2540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44183" y="5750051"/>
              <a:ext cx="1051560" cy="518159"/>
            </a:xfrm>
            <a:custGeom>
              <a:avLst/>
              <a:gdLst/>
              <a:ahLst/>
              <a:cxnLst/>
              <a:rect l="l" t="t" r="r" b="b"/>
              <a:pathLst>
                <a:path w="1051559" h="518160">
                  <a:moveTo>
                    <a:pt x="0" y="54140"/>
                  </a:moveTo>
                  <a:lnTo>
                    <a:pt x="54990" y="46355"/>
                  </a:lnTo>
                  <a:lnTo>
                    <a:pt x="80010" y="0"/>
                  </a:lnTo>
                  <a:lnTo>
                    <a:pt x="105028" y="46355"/>
                  </a:lnTo>
                  <a:lnTo>
                    <a:pt x="160019" y="54140"/>
                  </a:lnTo>
                  <a:lnTo>
                    <a:pt x="120395" y="90563"/>
                  </a:lnTo>
                  <a:lnTo>
                    <a:pt x="129412" y="141732"/>
                  </a:lnTo>
                  <a:lnTo>
                    <a:pt x="80010" y="117894"/>
                  </a:lnTo>
                  <a:lnTo>
                    <a:pt x="30606" y="141732"/>
                  </a:lnTo>
                  <a:lnTo>
                    <a:pt x="39624" y="90563"/>
                  </a:lnTo>
                  <a:lnTo>
                    <a:pt x="0" y="54140"/>
                  </a:lnTo>
                  <a:close/>
                </a:path>
                <a:path w="1051559" h="518160">
                  <a:moveTo>
                    <a:pt x="227075" y="66332"/>
                  </a:moveTo>
                  <a:lnTo>
                    <a:pt x="282701" y="58547"/>
                  </a:lnTo>
                  <a:lnTo>
                    <a:pt x="307848" y="12192"/>
                  </a:lnTo>
                  <a:lnTo>
                    <a:pt x="332993" y="58547"/>
                  </a:lnTo>
                  <a:lnTo>
                    <a:pt x="388619" y="66332"/>
                  </a:lnTo>
                  <a:lnTo>
                    <a:pt x="348614" y="102755"/>
                  </a:lnTo>
                  <a:lnTo>
                    <a:pt x="357758" y="153924"/>
                  </a:lnTo>
                  <a:lnTo>
                    <a:pt x="307848" y="130086"/>
                  </a:lnTo>
                  <a:lnTo>
                    <a:pt x="257937" y="153924"/>
                  </a:lnTo>
                  <a:lnTo>
                    <a:pt x="267080" y="102755"/>
                  </a:lnTo>
                  <a:lnTo>
                    <a:pt x="227075" y="66332"/>
                  </a:lnTo>
                  <a:close/>
                </a:path>
                <a:path w="1051559" h="518160">
                  <a:moveTo>
                    <a:pt x="88391" y="179692"/>
                  </a:moveTo>
                  <a:lnTo>
                    <a:pt x="144017" y="171818"/>
                  </a:lnTo>
                  <a:lnTo>
                    <a:pt x="169163" y="124968"/>
                  </a:lnTo>
                  <a:lnTo>
                    <a:pt x="194310" y="171818"/>
                  </a:lnTo>
                  <a:lnTo>
                    <a:pt x="249936" y="179692"/>
                  </a:lnTo>
                  <a:lnTo>
                    <a:pt x="209930" y="216509"/>
                  </a:lnTo>
                  <a:lnTo>
                    <a:pt x="219075" y="268224"/>
                  </a:lnTo>
                  <a:lnTo>
                    <a:pt x="169163" y="244132"/>
                  </a:lnTo>
                  <a:lnTo>
                    <a:pt x="119252" y="268224"/>
                  </a:lnTo>
                  <a:lnTo>
                    <a:pt x="128396" y="216509"/>
                  </a:lnTo>
                  <a:lnTo>
                    <a:pt x="88391" y="179692"/>
                  </a:lnTo>
                  <a:close/>
                </a:path>
                <a:path w="1051559" h="518160">
                  <a:moveTo>
                    <a:pt x="249936" y="383908"/>
                  </a:moveTo>
                  <a:lnTo>
                    <a:pt x="304926" y="376034"/>
                  </a:lnTo>
                  <a:lnTo>
                    <a:pt x="329945" y="329184"/>
                  </a:lnTo>
                  <a:lnTo>
                    <a:pt x="354964" y="376034"/>
                  </a:lnTo>
                  <a:lnTo>
                    <a:pt x="409955" y="383908"/>
                  </a:lnTo>
                  <a:lnTo>
                    <a:pt x="370331" y="420725"/>
                  </a:lnTo>
                  <a:lnTo>
                    <a:pt x="379349" y="472440"/>
                  </a:lnTo>
                  <a:lnTo>
                    <a:pt x="329945" y="448348"/>
                  </a:lnTo>
                  <a:lnTo>
                    <a:pt x="280542" y="472440"/>
                  </a:lnTo>
                  <a:lnTo>
                    <a:pt x="289560" y="420725"/>
                  </a:lnTo>
                  <a:lnTo>
                    <a:pt x="249936" y="383908"/>
                  </a:lnTo>
                  <a:close/>
                </a:path>
                <a:path w="1051559" h="518160">
                  <a:moveTo>
                    <a:pt x="461771" y="109004"/>
                  </a:moveTo>
                  <a:lnTo>
                    <a:pt x="516763" y="101219"/>
                  </a:lnTo>
                  <a:lnTo>
                    <a:pt x="541782" y="54864"/>
                  </a:lnTo>
                  <a:lnTo>
                    <a:pt x="566800" y="101219"/>
                  </a:lnTo>
                  <a:lnTo>
                    <a:pt x="621791" y="109004"/>
                  </a:lnTo>
                  <a:lnTo>
                    <a:pt x="582167" y="145427"/>
                  </a:lnTo>
                  <a:lnTo>
                    <a:pt x="591185" y="196596"/>
                  </a:lnTo>
                  <a:lnTo>
                    <a:pt x="541782" y="172758"/>
                  </a:lnTo>
                  <a:lnTo>
                    <a:pt x="492379" y="196596"/>
                  </a:lnTo>
                  <a:lnTo>
                    <a:pt x="501395" y="145427"/>
                  </a:lnTo>
                  <a:lnTo>
                    <a:pt x="461771" y="109004"/>
                  </a:lnTo>
                  <a:close/>
                </a:path>
                <a:path w="1051559" h="518160">
                  <a:moveTo>
                    <a:pt x="583691" y="210172"/>
                  </a:moveTo>
                  <a:lnTo>
                    <a:pt x="638683" y="202298"/>
                  </a:lnTo>
                  <a:lnTo>
                    <a:pt x="663701" y="155448"/>
                  </a:lnTo>
                  <a:lnTo>
                    <a:pt x="688720" y="202298"/>
                  </a:lnTo>
                  <a:lnTo>
                    <a:pt x="743712" y="210172"/>
                  </a:lnTo>
                  <a:lnTo>
                    <a:pt x="704088" y="246989"/>
                  </a:lnTo>
                  <a:lnTo>
                    <a:pt x="713105" y="298704"/>
                  </a:lnTo>
                  <a:lnTo>
                    <a:pt x="663701" y="274612"/>
                  </a:lnTo>
                  <a:lnTo>
                    <a:pt x="614298" y="298704"/>
                  </a:lnTo>
                  <a:lnTo>
                    <a:pt x="623315" y="246989"/>
                  </a:lnTo>
                  <a:lnTo>
                    <a:pt x="583691" y="210172"/>
                  </a:lnTo>
                  <a:close/>
                </a:path>
                <a:path w="1051559" h="518160">
                  <a:moveTo>
                    <a:pt x="323088" y="210172"/>
                  </a:moveTo>
                  <a:lnTo>
                    <a:pt x="378078" y="202298"/>
                  </a:lnTo>
                  <a:lnTo>
                    <a:pt x="403098" y="155448"/>
                  </a:lnTo>
                  <a:lnTo>
                    <a:pt x="428116" y="202298"/>
                  </a:lnTo>
                  <a:lnTo>
                    <a:pt x="483108" y="210172"/>
                  </a:lnTo>
                  <a:lnTo>
                    <a:pt x="443483" y="246989"/>
                  </a:lnTo>
                  <a:lnTo>
                    <a:pt x="452500" y="298704"/>
                  </a:lnTo>
                  <a:lnTo>
                    <a:pt x="403098" y="274612"/>
                  </a:lnTo>
                  <a:lnTo>
                    <a:pt x="353694" y="298704"/>
                  </a:lnTo>
                  <a:lnTo>
                    <a:pt x="362712" y="246989"/>
                  </a:lnTo>
                  <a:lnTo>
                    <a:pt x="323088" y="210172"/>
                  </a:lnTo>
                  <a:close/>
                </a:path>
                <a:path w="1051559" h="518160">
                  <a:moveTo>
                    <a:pt x="451103" y="414388"/>
                  </a:moveTo>
                  <a:lnTo>
                    <a:pt x="506730" y="406514"/>
                  </a:lnTo>
                  <a:lnTo>
                    <a:pt x="531875" y="359664"/>
                  </a:lnTo>
                  <a:lnTo>
                    <a:pt x="557021" y="406514"/>
                  </a:lnTo>
                  <a:lnTo>
                    <a:pt x="612647" y="414388"/>
                  </a:lnTo>
                  <a:lnTo>
                    <a:pt x="572642" y="451205"/>
                  </a:lnTo>
                  <a:lnTo>
                    <a:pt x="581787" y="502920"/>
                  </a:lnTo>
                  <a:lnTo>
                    <a:pt x="531875" y="478828"/>
                  </a:lnTo>
                  <a:lnTo>
                    <a:pt x="481964" y="502920"/>
                  </a:lnTo>
                  <a:lnTo>
                    <a:pt x="491109" y="451205"/>
                  </a:lnTo>
                  <a:lnTo>
                    <a:pt x="451103" y="414388"/>
                  </a:lnTo>
                  <a:close/>
                </a:path>
                <a:path w="1051559" h="518160">
                  <a:moveTo>
                    <a:pt x="891539" y="371132"/>
                  </a:moveTo>
                  <a:lnTo>
                    <a:pt x="946531" y="363347"/>
                  </a:lnTo>
                  <a:lnTo>
                    <a:pt x="971549" y="316992"/>
                  </a:lnTo>
                  <a:lnTo>
                    <a:pt x="996568" y="363347"/>
                  </a:lnTo>
                  <a:lnTo>
                    <a:pt x="1051560" y="371132"/>
                  </a:lnTo>
                  <a:lnTo>
                    <a:pt x="1011936" y="407555"/>
                  </a:lnTo>
                  <a:lnTo>
                    <a:pt x="1020952" y="458724"/>
                  </a:lnTo>
                  <a:lnTo>
                    <a:pt x="971549" y="434886"/>
                  </a:lnTo>
                  <a:lnTo>
                    <a:pt x="922146" y="458724"/>
                  </a:lnTo>
                  <a:lnTo>
                    <a:pt x="931163" y="407555"/>
                  </a:lnTo>
                  <a:lnTo>
                    <a:pt x="891539" y="371132"/>
                  </a:lnTo>
                  <a:close/>
                </a:path>
                <a:path w="1051559" h="518160">
                  <a:moveTo>
                    <a:pt x="672084" y="429628"/>
                  </a:moveTo>
                  <a:lnTo>
                    <a:pt x="727074" y="421754"/>
                  </a:lnTo>
                  <a:lnTo>
                    <a:pt x="752093" y="374904"/>
                  </a:lnTo>
                  <a:lnTo>
                    <a:pt x="777113" y="421754"/>
                  </a:lnTo>
                  <a:lnTo>
                    <a:pt x="832104" y="429628"/>
                  </a:lnTo>
                  <a:lnTo>
                    <a:pt x="792480" y="466445"/>
                  </a:lnTo>
                  <a:lnTo>
                    <a:pt x="801496" y="518160"/>
                  </a:lnTo>
                  <a:lnTo>
                    <a:pt x="752093" y="494068"/>
                  </a:lnTo>
                  <a:lnTo>
                    <a:pt x="702690" y="518160"/>
                  </a:lnTo>
                  <a:lnTo>
                    <a:pt x="711708" y="466445"/>
                  </a:lnTo>
                  <a:lnTo>
                    <a:pt x="672084" y="429628"/>
                  </a:lnTo>
                  <a:close/>
                </a:path>
                <a:path w="1051559" h="518160">
                  <a:moveTo>
                    <a:pt x="845819" y="255308"/>
                  </a:moveTo>
                  <a:lnTo>
                    <a:pt x="900811" y="247523"/>
                  </a:lnTo>
                  <a:lnTo>
                    <a:pt x="925830" y="201168"/>
                  </a:lnTo>
                  <a:lnTo>
                    <a:pt x="950848" y="247523"/>
                  </a:lnTo>
                  <a:lnTo>
                    <a:pt x="1005839" y="255308"/>
                  </a:lnTo>
                  <a:lnTo>
                    <a:pt x="966215" y="291731"/>
                  </a:lnTo>
                  <a:lnTo>
                    <a:pt x="975233" y="342900"/>
                  </a:lnTo>
                  <a:lnTo>
                    <a:pt x="925830" y="319062"/>
                  </a:lnTo>
                  <a:lnTo>
                    <a:pt x="876426" y="342900"/>
                  </a:lnTo>
                  <a:lnTo>
                    <a:pt x="885443" y="291731"/>
                  </a:lnTo>
                  <a:lnTo>
                    <a:pt x="845819" y="255308"/>
                  </a:lnTo>
                  <a:close/>
                </a:path>
              </a:pathLst>
            </a:custGeom>
            <a:ln w="12700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02095" y="5167883"/>
              <a:ext cx="881380" cy="329565"/>
            </a:xfrm>
            <a:custGeom>
              <a:avLst/>
              <a:gdLst/>
              <a:ahLst/>
              <a:cxnLst/>
              <a:rect l="l" t="t" r="r" b="b"/>
              <a:pathLst>
                <a:path w="881379" h="329564">
                  <a:moveTo>
                    <a:pt x="0" y="121158"/>
                  </a:moveTo>
                  <a:lnTo>
                    <a:pt x="55625" y="113411"/>
                  </a:lnTo>
                  <a:lnTo>
                    <a:pt x="80771" y="67056"/>
                  </a:lnTo>
                  <a:lnTo>
                    <a:pt x="105917" y="113411"/>
                  </a:lnTo>
                  <a:lnTo>
                    <a:pt x="161543" y="121158"/>
                  </a:lnTo>
                  <a:lnTo>
                    <a:pt x="121538" y="157607"/>
                  </a:lnTo>
                  <a:lnTo>
                    <a:pt x="130682" y="208788"/>
                  </a:lnTo>
                  <a:lnTo>
                    <a:pt x="80771" y="184912"/>
                  </a:lnTo>
                  <a:lnTo>
                    <a:pt x="30861" y="208788"/>
                  </a:lnTo>
                  <a:lnTo>
                    <a:pt x="40004" y="157607"/>
                  </a:lnTo>
                  <a:lnTo>
                    <a:pt x="0" y="121158"/>
                  </a:lnTo>
                  <a:close/>
                </a:path>
                <a:path w="881379" h="329564">
                  <a:moveTo>
                    <a:pt x="344424" y="211709"/>
                  </a:moveTo>
                  <a:lnTo>
                    <a:pt x="400050" y="203835"/>
                  </a:lnTo>
                  <a:lnTo>
                    <a:pt x="425196" y="156972"/>
                  </a:lnTo>
                  <a:lnTo>
                    <a:pt x="450342" y="203835"/>
                  </a:lnTo>
                  <a:lnTo>
                    <a:pt x="505968" y="211709"/>
                  </a:lnTo>
                  <a:lnTo>
                    <a:pt x="465962" y="248539"/>
                  </a:lnTo>
                  <a:lnTo>
                    <a:pt x="475106" y="300228"/>
                  </a:lnTo>
                  <a:lnTo>
                    <a:pt x="425196" y="276098"/>
                  </a:lnTo>
                  <a:lnTo>
                    <a:pt x="375284" y="300228"/>
                  </a:lnTo>
                  <a:lnTo>
                    <a:pt x="384428" y="248539"/>
                  </a:lnTo>
                  <a:lnTo>
                    <a:pt x="344424" y="211709"/>
                  </a:lnTo>
                  <a:close/>
                </a:path>
                <a:path w="881379" h="329564">
                  <a:moveTo>
                    <a:pt x="184403" y="241554"/>
                  </a:moveTo>
                  <a:lnTo>
                    <a:pt x="239394" y="233807"/>
                  </a:lnTo>
                  <a:lnTo>
                    <a:pt x="264413" y="187452"/>
                  </a:lnTo>
                  <a:lnTo>
                    <a:pt x="289432" y="233807"/>
                  </a:lnTo>
                  <a:lnTo>
                    <a:pt x="344424" y="241554"/>
                  </a:lnTo>
                  <a:lnTo>
                    <a:pt x="304800" y="278003"/>
                  </a:lnTo>
                  <a:lnTo>
                    <a:pt x="313816" y="329184"/>
                  </a:lnTo>
                  <a:lnTo>
                    <a:pt x="264413" y="305308"/>
                  </a:lnTo>
                  <a:lnTo>
                    <a:pt x="215011" y="329184"/>
                  </a:lnTo>
                  <a:lnTo>
                    <a:pt x="224027" y="278003"/>
                  </a:lnTo>
                  <a:lnTo>
                    <a:pt x="184403" y="241554"/>
                  </a:lnTo>
                  <a:close/>
                </a:path>
                <a:path w="881379" h="329564">
                  <a:moveTo>
                    <a:pt x="518159" y="54102"/>
                  </a:moveTo>
                  <a:lnTo>
                    <a:pt x="573151" y="46355"/>
                  </a:lnTo>
                  <a:lnTo>
                    <a:pt x="598170" y="0"/>
                  </a:lnTo>
                  <a:lnTo>
                    <a:pt x="623188" y="46355"/>
                  </a:lnTo>
                  <a:lnTo>
                    <a:pt x="678179" y="54102"/>
                  </a:lnTo>
                  <a:lnTo>
                    <a:pt x="638555" y="90551"/>
                  </a:lnTo>
                  <a:lnTo>
                    <a:pt x="647573" y="141732"/>
                  </a:lnTo>
                  <a:lnTo>
                    <a:pt x="598170" y="117856"/>
                  </a:lnTo>
                  <a:lnTo>
                    <a:pt x="548767" y="141732"/>
                  </a:lnTo>
                  <a:lnTo>
                    <a:pt x="557783" y="90551"/>
                  </a:lnTo>
                  <a:lnTo>
                    <a:pt x="518159" y="54102"/>
                  </a:lnTo>
                  <a:close/>
                </a:path>
                <a:path w="881379" h="329564">
                  <a:moveTo>
                    <a:pt x="720851" y="125730"/>
                  </a:moveTo>
                  <a:lnTo>
                    <a:pt x="775843" y="117983"/>
                  </a:lnTo>
                  <a:lnTo>
                    <a:pt x="800861" y="71628"/>
                  </a:lnTo>
                  <a:lnTo>
                    <a:pt x="825880" y="117983"/>
                  </a:lnTo>
                  <a:lnTo>
                    <a:pt x="880872" y="125730"/>
                  </a:lnTo>
                  <a:lnTo>
                    <a:pt x="841248" y="162179"/>
                  </a:lnTo>
                  <a:lnTo>
                    <a:pt x="850264" y="213360"/>
                  </a:lnTo>
                  <a:lnTo>
                    <a:pt x="800861" y="189484"/>
                  </a:lnTo>
                  <a:lnTo>
                    <a:pt x="751458" y="213360"/>
                  </a:lnTo>
                  <a:lnTo>
                    <a:pt x="760476" y="162179"/>
                  </a:lnTo>
                  <a:lnTo>
                    <a:pt x="720851" y="125730"/>
                  </a:lnTo>
                  <a:close/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9457" y="5481573"/>
              <a:ext cx="174244" cy="15443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042659" y="5050535"/>
              <a:ext cx="1007744" cy="259079"/>
            </a:xfrm>
            <a:custGeom>
              <a:avLst/>
              <a:gdLst/>
              <a:ahLst/>
              <a:cxnLst/>
              <a:rect l="l" t="t" r="r" b="b"/>
              <a:pathLst>
                <a:path w="1007745" h="259079">
                  <a:moveTo>
                    <a:pt x="347472" y="171450"/>
                  </a:moveTo>
                  <a:lnTo>
                    <a:pt x="402463" y="163702"/>
                  </a:lnTo>
                  <a:lnTo>
                    <a:pt x="427481" y="117347"/>
                  </a:lnTo>
                  <a:lnTo>
                    <a:pt x="452500" y="163702"/>
                  </a:lnTo>
                  <a:lnTo>
                    <a:pt x="507491" y="171450"/>
                  </a:lnTo>
                  <a:lnTo>
                    <a:pt x="467867" y="207898"/>
                  </a:lnTo>
                  <a:lnTo>
                    <a:pt x="476885" y="259079"/>
                  </a:lnTo>
                  <a:lnTo>
                    <a:pt x="427481" y="235203"/>
                  </a:lnTo>
                  <a:lnTo>
                    <a:pt x="378078" y="259079"/>
                  </a:lnTo>
                  <a:lnTo>
                    <a:pt x="387095" y="207898"/>
                  </a:lnTo>
                  <a:lnTo>
                    <a:pt x="347472" y="171450"/>
                  </a:lnTo>
                  <a:close/>
                </a:path>
                <a:path w="1007745" h="259079">
                  <a:moveTo>
                    <a:pt x="0" y="54101"/>
                  </a:moveTo>
                  <a:lnTo>
                    <a:pt x="55625" y="46355"/>
                  </a:lnTo>
                  <a:lnTo>
                    <a:pt x="80772" y="0"/>
                  </a:lnTo>
                  <a:lnTo>
                    <a:pt x="105917" y="46355"/>
                  </a:lnTo>
                  <a:lnTo>
                    <a:pt x="161543" y="54101"/>
                  </a:lnTo>
                  <a:lnTo>
                    <a:pt x="121538" y="90550"/>
                  </a:lnTo>
                  <a:lnTo>
                    <a:pt x="130682" y="141731"/>
                  </a:lnTo>
                  <a:lnTo>
                    <a:pt x="80772" y="117856"/>
                  </a:lnTo>
                  <a:lnTo>
                    <a:pt x="30861" y="141731"/>
                  </a:lnTo>
                  <a:lnTo>
                    <a:pt x="40004" y="90550"/>
                  </a:lnTo>
                  <a:lnTo>
                    <a:pt x="0" y="54101"/>
                  </a:lnTo>
                  <a:close/>
                </a:path>
                <a:path w="1007745" h="259079">
                  <a:moveTo>
                    <a:pt x="298703" y="54101"/>
                  </a:moveTo>
                  <a:lnTo>
                    <a:pt x="353694" y="46355"/>
                  </a:lnTo>
                  <a:lnTo>
                    <a:pt x="378713" y="0"/>
                  </a:lnTo>
                  <a:lnTo>
                    <a:pt x="403732" y="46355"/>
                  </a:lnTo>
                  <a:lnTo>
                    <a:pt x="458724" y="54101"/>
                  </a:lnTo>
                  <a:lnTo>
                    <a:pt x="419100" y="90550"/>
                  </a:lnTo>
                  <a:lnTo>
                    <a:pt x="428116" y="141731"/>
                  </a:lnTo>
                  <a:lnTo>
                    <a:pt x="378713" y="117856"/>
                  </a:lnTo>
                  <a:lnTo>
                    <a:pt x="329311" y="141731"/>
                  </a:lnTo>
                  <a:lnTo>
                    <a:pt x="338327" y="90550"/>
                  </a:lnTo>
                  <a:lnTo>
                    <a:pt x="298703" y="54101"/>
                  </a:lnTo>
                  <a:close/>
                </a:path>
                <a:path w="1007745" h="259079">
                  <a:moveTo>
                    <a:pt x="847343" y="83693"/>
                  </a:moveTo>
                  <a:lnTo>
                    <a:pt x="902335" y="75818"/>
                  </a:lnTo>
                  <a:lnTo>
                    <a:pt x="927354" y="28956"/>
                  </a:lnTo>
                  <a:lnTo>
                    <a:pt x="952372" y="75818"/>
                  </a:lnTo>
                  <a:lnTo>
                    <a:pt x="1007363" y="83693"/>
                  </a:lnTo>
                  <a:lnTo>
                    <a:pt x="967739" y="120522"/>
                  </a:lnTo>
                  <a:lnTo>
                    <a:pt x="976757" y="172212"/>
                  </a:lnTo>
                  <a:lnTo>
                    <a:pt x="927354" y="148081"/>
                  </a:lnTo>
                  <a:lnTo>
                    <a:pt x="877950" y="172212"/>
                  </a:lnTo>
                  <a:lnTo>
                    <a:pt x="886967" y="120522"/>
                  </a:lnTo>
                  <a:lnTo>
                    <a:pt x="847343" y="83693"/>
                  </a:lnTo>
                  <a:close/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99175" y="5606795"/>
              <a:ext cx="1945639" cy="447040"/>
            </a:xfrm>
            <a:custGeom>
              <a:avLst/>
              <a:gdLst/>
              <a:ahLst/>
              <a:cxnLst/>
              <a:rect l="l" t="t" r="r" b="b"/>
              <a:pathLst>
                <a:path w="1945640" h="447039">
                  <a:moveTo>
                    <a:pt x="0" y="446531"/>
                  </a:moveTo>
                  <a:lnTo>
                    <a:pt x="8211" y="388320"/>
                  </a:lnTo>
                  <a:lnTo>
                    <a:pt x="32162" y="332372"/>
                  </a:lnTo>
                  <a:lnTo>
                    <a:pt x="70824" y="279159"/>
                  </a:lnTo>
                  <a:lnTo>
                    <a:pt x="123170" y="229150"/>
                  </a:lnTo>
                  <a:lnTo>
                    <a:pt x="154152" y="205495"/>
                  </a:lnTo>
                  <a:lnTo>
                    <a:pt x="188171" y="182817"/>
                  </a:lnTo>
                  <a:lnTo>
                    <a:pt x="225096" y="161176"/>
                  </a:lnTo>
                  <a:lnTo>
                    <a:pt x="264800" y="140631"/>
                  </a:lnTo>
                  <a:lnTo>
                    <a:pt x="307155" y="121240"/>
                  </a:lnTo>
                  <a:lnTo>
                    <a:pt x="352031" y="103062"/>
                  </a:lnTo>
                  <a:lnTo>
                    <a:pt x="399300" y="86155"/>
                  </a:lnTo>
                  <a:lnTo>
                    <a:pt x="448834" y="70580"/>
                  </a:lnTo>
                  <a:lnTo>
                    <a:pt x="500504" y="56395"/>
                  </a:lnTo>
                  <a:lnTo>
                    <a:pt x="554182" y="43658"/>
                  </a:lnTo>
                  <a:lnTo>
                    <a:pt x="609740" y="32428"/>
                  </a:lnTo>
                  <a:lnTo>
                    <a:pt x="667048" y="22764"/>
                  </a:lnTo>
                  <a:lnTo>
                    <a:pt x="725979" y="14726"/>
                  </a:lnTo>
                  <a:lnTo>
                    <a:pt x="786404" y="8371"/>
                  </a:lnTo>
                  <a:lnTo>
                    <a:pt x="848195" y="3760"/>
                  </a:lnTo>
                  <a:lnTo>
                    <a:pt x="911223" y="949"/>
                  </a:lnTo>
                  <a:lnTo>
                    <a:pt x="975359" y="0"/>
                  </a:lnTo>
                  <a:lnTo>
                    <a:pt x="1040029" y="969"/>
                  </a:lnTo>
                  <a:lnTo>
                    <a:pt x="1103641" y="3840"/>
                  </a:lnTo>
                  <a:lnTo>
                    <a:pt x="1166055" y="8554"/>
                  </a:lnTo>
                  <a:lnTo>
                    <a:pt x="1227129" y="15053"/>
                  </a:lnTo>
                  <a:lnTo>
                    <a:pt x="1286723" y="23278"/>
                  </a:lnTo>
                  <a:lnTo>
                    <a:pt x="1344696" y="33171"/>
                  </a:lnTo>
                  <a:lnTo>
                    <a:pt x="1400905" y="44674"/>
                  </a:lnTo>
                  <a:lnTo>
                    <a:pt x="1455211" y="57729"/>
                  </a:lnTo>
                  <a:lnTo>
                    <a:pt x="1507471" y="72278"/>
                  </a:lnTo>
                  <a:lnTo>
                    <a:pt x="1557546" y="88262"/>
                  </a:lnTo>
                  <a:lnTo>
                    <a:pt x="1605294" y="105622"/>
                  </a:lnTo>
                  <a:lnTo>
                    <a:pt x="1650573" y="124302"/>
                  </a:lnTo>
                  <a:lnTo>
                    <a:pt x="1693243" y="144243"/>
                  </a:lnTo>
                  <a:lnTo>
                    <a:pt x="1733162" y="165386"/>
                  </a:lnTo>
                  <a:lnTo>
                    <a:pt x="1770190" y="187673"/>
                  </a:lnTo>
                  <a:lnTo>
                    <a:pt x="1804186" y="211046"/>
                  </a:lnTo>
                  <a:lnTo>
                    <a:pt x="1835007" y="235447"/>
                  </a:lnTo>
                  <a:lnTo>
                    <a:pt x="1886564" y="287100"/>
                  </a:lnTo>
                  <a:lnTo>
                    <a:pt x="1923733" y="342165"/>
                  </a:lnTo>
                  <a:lnTo>
                    <a:pt x="1945385" y="400176"/>
                  </a:lnTo>
                  <a:lnTo>
                    <a:pt x="1925134" y="344826"/>
                  </a:lnTo>
                  <a:lnTo>
                    <a:pt x="1890842" y="292233"/>
                  </a:lnTo>
                  <a:lnTo>
                    <a:pt x="1843512" y="242770"/>
                  </a:lnTo>
                  <a:lnTo>
                    <a:pt x="1784149" y="196811"/>
                  </a:lnTo>
                  <a:lnTo>
                    <a:pt x="1750269" y="175262"/>
                  </a:lnTo>
                  <a:lnTo>
                    <a:pt x="1713758" y="154729"/>
                  </a:lnTo>
                  <a:lnTo>
                    <a:pt x="1674741" y="135259"/>
                  </a:lnTo>
                  <a:lnTo>
                    <a:pt x="1633343" y="116897"/>
                  </a:lnTo>
                  <a:lnTo>
                    <a:pt x="1589690" y="99691"/>
                  </a:lnTo>
                  <a:lnTo>
                    <a:pt x="1543908" y="83688"/>
                  </a:lnTo>
                  <a:lnTo>
                    <a:pt x="1496123" y="68934"/>
                  </a:lnTo>
                  <a:lnTo>
                    <a:pt x="1446459" y="55475"/>
                  </a:lnTo>
                  <a:lnTo>
                    <a:pt x="1395042" y="43359"/>
                  </a:lnTo>
                  <a:lnTo>
                    <a:pt x="1341999" y="32631"/>
                  </a:lnTo>
                  <a:lnTo>
                    <a:pt x="1287453" y="23340"/>
                  </a:lnTo>
                  <a:lnTo>
                    <a:pt x="1231532" y="15530"/>
                  </a:lnTo>
                  <a:lnTo>
                    <a:pt x="1174361" y="9250"/>
                  </a:lnTo>
                  <a:lnTo>
                    <a:pt x="1116064" y="4545"/>
                  </a:lnTo>
                  <a:lnTo>
                    <a:pt x="1056768" y="1462"/>
                  </a:lnTo>
                  <a:lnTo>
                    <a:pt x="996599" y="48"/>
                  </a:lnTo>
                  <a:lnTo>
                    <a:pt x="935681" y="349"/>
                  </a:lnTo>
                  <a:lnTo>
                    <a:pt x="874140" y="2412"/>
                  </a:lnTo>
                  <a:lnTo>
                    <a:pt x="810036" y="6450"/>
                  </a:lnTo>
                  <a:lnTo>
                    <a:pt x="747415" y="12329"/>
                  </a:lnTo>
                  <a:lnTo>
                    <a:pt x="686403" y="19984"/>
                  </a:lnTo>
                  <a:lnTo>
                    <a:pt x="627128" y="29350"/>
                  </a:lnTo>
                  <a:lnTo>
                    <a:pt x="569717" y="40363"/>
                  </a:lnTo>
                  <a:lnTo>
                    <a:pt x="514297" y="52958"/>
                  </a:lnTo>
                  <a:lnTo>
                    <a:pt x="460995" y="67070"/>
                  </a:lnTo>
                  <a:lnTo>
                    <a:pt x="409939" y="82636"/>
                  </a:lnTo>
                  <a:lnTo>
                    <a:pt x="361256" y="99590"/>
                  </a:lnTo>
                  <a:lnTo>
                    <a:pt x="315072" y="117867"/>
                  </a:lnTo>
                  <a:lnTo>
                    <a:pt x="271515" y="137404"/>
                  </a:lnTo>
                  <a:lnTo>
                    <a:pt x="230712" y="158135"/>
                  </a:lnTo>
                  <a:lnTo>
                    <a:pt x="192790" y="179996"/>
                  </a:lnTo>
                  <a:lnTo>
                    <a:pt x="157876" y="202922"/>
                  </a:lnTo>
                  <a:lnTo>
                    <a:pt x="126097" y="226849"/>
                  </a:lnTo>
                  <a:lnTo>
                    <a:pt x="72455" y="277446"/>
                  </a:lnTo>
                  <a:lnTo>
                    <a:pt x="32880" y="331270"/>
                  </a:lnTo>
                  <a:lnTo>
                    <a:pt x="8389" y="387804"/>
                  </a:lnTo>
                  <a:lnTo>
                    <a:pt x="2118" y="416926"/>
                  </a:lnTo>
                  <a:lnTo>
                    <a:pt x="0" y="446531"/>
                  </a:lnTo>
                  <a:close/>
                </a:path>
              </a:pathLst>
            </a:custGeom>
            <a:ln w="12700">
              <a:solidFill>
                <a:srgbClr val="00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339210" y="4436490"/>
            <a:ext cx="26142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If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distribute</a:t>
            </a:r>
            <a:r>
              <a:rPr sz="20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19165" y="4461383"/>
            <a:ext cx="1095883" cy="295656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7043166" y="4436490"/>
            <a:ext cx="4025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images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data,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it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will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look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like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this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991856" y="4972811"/>
            <a:ext cx="3877310" cy="1885314"/>
          </a:xfrm>
          <a:custGeom>
            <a:avLst/>
            <a:gdLst/>
            <a:ahLst/>
            <a:cxnLst/>
            <a:rect l="l" t="t" r="r" b="b"/>
            <a:pathLst>
              <a:path w="3877309" h="1885315">
                <a:moveTo>
                  <a:pt x="3877055" y="0"/>
                </a:moveTo>
                <a:lnTo>
                  <a:pt x="0" y="0"/>
                </a:lnTo>
                <a:lnTo>
                  <a:pt x="0" y="1885184"/>
                </a:lnTo>
                <a:lnTo>
                  <a:pt x="3877055" y="1885184"/>
                </a:lnTo>
                <a:lnTo>
                  <a:pt x="3877055" y="0"/>
                </a:lnTo>
                <a:close/>
              </a:path>
            </a:pathLst>
          </a:custGeom>
          <a:solidFill>
            <a:srgbClr val="C5F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072119" y="5087239"/>
            <a:ext cx="37198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  <a:tab pos="559435" algn="l"/>
                <a:tab pos="1106805" algn="l"/>
                <a:tab pos="1521460" algn="l"/>
                <a:tab pos="1798955" algn="l"/>
                <a:tab pos="2463165" algn="l"/>
                <a:tab pos="2915920" algn="l"/>
                <a:tab pos="3352165" algn="l"/>
              </a:tabLst>
            </a:pPr>
            <a:r>
              <a:rPr sz="1800" spc="45" dirty="0">
                <a:solidFill>
                  <a:srgbClr val="404040"/>
                </a:solidFill>
                <a:latin typeface="Cambria"/>
                <a:cs typeface="Cambria"/>
              </a:rPr>
              <a:t>It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800" spc="60" dirty="0">
                <a:solidFill>
                  <a:srgbClr val="404040"/>
                </a:solidFill>
                <a:latin typeface="Cambria"/>
                <a:cs typeface="Cambria"/>
              </a:rPr>
              <a:t>wi</a:t>
            </a:r>
            <a:r>
              <a:rPr sz="1800" spc="10" dirty="0">
                <a:solidFill>
                  <a:srgbClr val="404040"/>
                </a:solidFill>
                <a:latin typeface="Cambria"/>
                <a:cs typeface="Cambria"/>
              </a:rPr>
              <a:t>l</a:t>
            </a:r>
            <a:r>
              <a:rPr sz="1800" spc="75" dirty="0">
                <a:solidFill>
                  <a:srgbClr val="404040"/>
                </a:solidFill>
                <a:latin typeface="Cambria"/>
                <a:cs typeface="Cambria"/>
              </a:rPr>
              <a:t>l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800" spc="90" dirty="0">
                <a:solidFill>
                  <a:srgbClr val="404040"/>
                </a:solidFill>
                <a:latin typeface="Cambria"/>
                <a:cs typeface="Cambria"/>
              </a:rPr>
              <a:t>b</a:t>
            </a:r>
            <a:r>
              <a:rPr sz="1800" spc="8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800" spc="9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800" spc="60" dirty="0">
                <a:solidFill>
                  <a:srgbClr val="404040"/>
                </a:solidFill>
                <a:latin typeface="Cambria"/>
                <a:cs typeface="Cambria"/>
              </a:rPr>
              <a:t>l</a:t>
            </a:r>
            <a:r>
              <a:rPr sz="1800" spc="3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1800" spc="95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1800" spc="110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1800" spc="50" dirty="0">
                <a:solidFill>
                  <a:srgbClr val="404040"/>
                </a:solidFill>
                <a:latin typeface="Cambria"/>
                <a:cs typeface="Cambria"/>
              </a:rPr>
              <a:t>l</a:t>
            </a:r>
            <a:r>
              <a:rPr sz="1800" spc="7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800" spc="105" dirty="0">
                <a:solidFill>
                  <a:srgbClr val="404040"/>
                </a:solidFill>
                <a:latin typeface="Cambria"/>
                <a:cs typeface="Cambria"/>
              </a:rPr>
              <a:t>b</a:t>
            </a:r>
            <a:r>
              <a:rPr sz="1800" spc="4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1800" spc="95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800" spc="120" dirty="0">
                <a:solidFill>
                  <a:srgbClr val="404040"/>
                </a:solidFill>
                <a:latin typeface="Cambria"/>
                <a:cs typeface="Cambria"/>
              </a:rPr>
              <a:t>o</a:t>
            </a:r>
            <a:r>
              <a:rPr sz="1800" spc="130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800" spc="90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1800" spc="135" dirty="0">
                <a:solidFill>
                  <a:srgbClr val="404040"/>
                </a:solidFill>
                <a:latin typeface="Cambria"/>
                <a:cs typeface="Cambria"/>
              </a:rPr>
              <a:t>h</a:t>
            </a:r>
            <a:r>
              <a:rPr sz="1800" spc="7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300719" y="5516981"/>
            <a:ext cx="1630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01394" algn="l"/>
              </a:tabLst>
            </a:pP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rig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h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si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d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e</a:t>
            </a:r>
            <a:r>
              <a:rPr sz="1800" spc="105" dirty="0">
                <a:solidFill>
                  <a:srgbClr val="404040"/>
                </a:solidFill>
                <a:latin typeface="Cambria"/>
                <a:cs typeface="Cambria"/>
              </a:rPr>
              <a:t>,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218166" y="5567273"/>
            <a:ext cx="1573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5865" algn="l"/>
              </a:tabLst>
            </a:pPr>
            <a:r>
              <a:rPr sz="1800" spc="105" dirty="0">
                <a:solidFill>
                  <a:srgbClr val="404040"/>
                </a:solidFill>
                <a:latin typeface="Cambria"/>
                <a:cs typeface="Cambria"/>
              </a:rPr>
              <a:t>b</a:t>
            </a:r>
            <a:r>
              <a:rPr sz="1800" spc="7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1800" spc="100" dirty="0">
                <a:solidFill>
                  <a:srgbClr val="404040"/>
                </a:solidFill>
                <a:latin typeface="Cambria"/>
                <a:cs typeface="Cambria"/>
              </a:rPr>
              <a:t>c</a:t>
            </a:r>
            <a:r>
              <a:rPr sz="1800" spc="10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1800" spc="110" dirty="0">
                <a:solidFill>
                  <a:srgbClr val="404040"/>
                </a:solidFill>
                <a:latin typeface="Cambria"/>
                <a:cs typeface="Cambria"/>
              </a:rPr>
              <a:t>us</a:t>
            </a:r>
            <a:r>
              <a:rPr sz="1800" spc="114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1800" spc="90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1800" spc="135" dirty="0">
                <a:solidFill>
                  <a:srgbClr val="404040"/>
                </a:solidFill>
                <a:latin typeface="Cambria"/>
                <a:cs typeface="Cambria"/>
              </a:rPr>
              <a:t>h</a:t>
            </a:r>
            <a:r>
              <a:rPr sz="1800" spc="7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00719" y="5851347"/>
            <a:ext cx="3489325" cy="103187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800" spc="110" dirty="0">
                <a:solidFill>
                  <a:srgbClr val="404040"/>
                </a:solidFill>
                <a:latin typeface="Cambria"/>
                <a:cs typeface="Cambria"/>
              </a:rPr>
              <a:t>images</a:t>
            </a:r>
            <a:r>
              <a:rPr sz="1800" spc="3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404040"/>
                </a:solidFill>
                <a:latin typeface="Cambria"/>
                <a:cs typeface="Cambria"/>
              </a:rPr>
              <a:t>have</a:t>
            </a:r>
            <a:r>
              <a:rPr sz="1800" spc="3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different</a:t>
            </a:r>
            <a:r>
              <a:rPr sz="2200" spc="2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800" spc="105" dirty="0">
                <a:solidFill>
                  <a:srgbClr val="404040"/>
                </a:solidFill>
                <a:latin typeface="Cambria"/>
                <a:cs typeface="Cambria"/>
              </a:rPr>
              <a:t>colors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representing</a:t>
            </a:r>
            <a:r>
              <a:rPr sz="22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cat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6841" y="1282953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6194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8141" y="1234694"/>
            <a:ext cx="1459865" cy="355600"/>
            <a:chOff x="828141" y="1234694"/>
            <a:chExt cx="1459865" cy="3556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141" y="1234694"/>
              <a:ext cx="1459865" cy="3550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5533" y="1234694"/>
              <a:ext cx="161544" cy="35509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347848" y="1234694"/>
            <a:ext cx="8643620" cy="355600"/>
            <a:chOff x="2347848" y="1234694"/>
            <a:chExt cx="8643620" cy="3556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7848" y="1234694"/>
              <a:ext cx="358901" cy="3550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8660" y="1234694"/>
              <a:ext cx="6578219" cy="3550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5985" y="1234694"/>
              <a:ext cx="365759" cy="3550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893" y="1234694"/>
              <a:ext cx="1298321" cy="35509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28141" y="1783029"/>
            <a:ext cx="3563620" cy="355600"/>
            <a:chOff x="828141" y="1783029"/>
            <a:chExt cx="3563620" cy="35560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141" y="1783029"/>
              <a:ext cx="1593367" cy="3553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6053" y="1783029"/>
              <a:ext cx="1935352" cy="35539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828141" y="3135198"/>
            <a:ext cx="1458595" cy="356870"/>
            <a:chOff x="828141" y="3135198"/>
            <a:chExt cx="1458595" cy="35687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141" y="3135198"/>
              <a:ext cx="1458493" cy="3562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1816" y="3135198"/>
              <a:ext cx="161544" cy="355396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437634" y="1783029"/>
            <a:ext cx="2378075" cy="355600"/>
            <a:chOff x="4437634" y="1783029"/>
            <a:chExt cx="2378075" cy="35560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37634" y="1783029"/>
              <a:ext cx="464058" cy="3553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2078" y="1783029"/>
              <a:ext cx="1873630" cy="3553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41592" y="1783029"/>
              <a:ext cx="161544" cy="35539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917435" y="1783029"/>
            <a:ext cx="3467735" cy="355600"/>
            <a:chOff x="6917435" y="1783029"/>
            <a:chExt cx="3467735" cy="355600"/>
          </a:xfrm>
        </p:grpSpPr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17435" y="1783029"/>
              <a:ext cx="1624330" cy="3553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75801" y="1783029"/>
              <a:ext cx="1809368" cy="355396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444606" y="1783029"/>
            <a:ext cx="541781" cy="355396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828141" y="2332354"/>
            <a:ext cx="5629910" cy="355600"/>
            <a:chOff x="828141" y="2332354"/>
            <a:chExt cx="5629910" cy="355600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8141" y="2332354"/>
              <a:ext cx="1225397" cy="3550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72944" y="2332354"/>
              <a:ext cx="445769" cy="3550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64613" y="2332354"/>
              <a:ext cx="1289685" cy="3550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07053" y="2332354"/>
              <a:ext cx="642112" cy="3550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83125" y="2332354"/>
              <a:ext cx="868679" cy="3550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74081" y="2332354"/>
              <a:ext cx="1483360" cy="3550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92596" y="2332354"/>
              <a:ext cx="161544" cy="35509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86841" y="3183763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6194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5" dirty="0">
                <a:solidFill>
                  <a:srgbClr val="404040"/>
                </a:solidFill>
              </a:rPr>
              <a:t>Apply</a:t>
            </a:r>
            <a:r>
              <a:rPr sz="2400" spc="390" dirty="0">
                <a:solidFill>
                  <a:srgbClr val="404040"/>
                </a:solidFill>
              </a:rPr>
              <a:t> </a:t>
            </a:r>
            <a:r>
              <a:rPr spc="130" dirty="0"/>
              <a:t>BatchNormalization</a:t>
            </a:r>
            <a:r>
              <a:rPr spc="425" dirty="0"/>
              <a:t> </a:t>
            </a:r>
            <a:r>
              <a:rPr sz="2400" spc="150" dirty="0">
                <a:solidFill>
                  <a:srgbClr val="404040"/>
                </a:solidFill>
              </a:rPr>
              <a:t>to</a:t>
            </a:r>
            <a:r>
              <a:rPr sz="2400" spc="365" dirty="0">
                <a:solidFill>
                  <a:srgbClr val="404040"/>
                </a:solidFill>
              </a:rPr>
              <a:t> </a:t>
            </a:r>
            <a:r>
              <a:rPr spc="130" dirty="0"/>
              <a:t>each</a:t>
            </a:r>
            <a:r>
              <a:rPr spc="415" dirty="0"/>
              <a:t> </a:t>
            </a:r>
            <a:r>
              <a:rPr spc="90" dirty="0"/>
              <a:t>layer</a:t>
            </a:r>
            <a:r>
              <a:rPr spc="415" dirty="0"/>
              <a:t> </a:t>
            </a:r>
            <a:r>
              <a:rPr sz="2400" spc="145" dirty="0">
                <a:solidFill>
                  <a:srgbClr val="404040"/>
                </a:solidFill>
              </a:rPr>
              <a:t>to</a:t>
            </a:r>
            <a:r>
              <a:rPr sz="2400" spc="375" dirty="0">
                <a:solidFill>
                  <a:srgbClr val="404040"/>
                </a:solidFill>
              </a:rPr>
              <a:t> </a:t>
            </a:r>
            <a:r>
              <a:rPr spc="140" dirty="0"/>
              <a:t>Normalize</a:t>
            </a:r>
            <a:r>
              <a:rPr spc="434" dirty="0"/>
              <a:t> </a:t>
            </a:r>
            <a:r>
              <a:rPr sz="2400" spc="160" dirty="0">
                <a:solidFill>
                  <a:srgbClr val="404040"/>
                </a:solidFill>
              </a:rPr>
              <a:t>them,</a:t>
            </a:r>
            <a:endParaRPr sz="2400"/>
          </a:p>
        </p:txBody>
      </p:sp>
      <p:sp>
        <p:nvSpPr>
          <p:cNvPr id="38" name="object 38"/>
          <p:cNvSpPr txBox="1"/>
          <p:nvPr/>
        </p:nvSpPr>
        <p:spPr>
          <a:xfrm>
            <a:off x="3690365" y="3682365"/>
            <a:ext cx="48875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40205" algn="l"/>
                <a:tab pos="2882265" algn="l"/>
                <a:tab pos="4210050" algn="l"/>
              </a:tabLst>
            </a:pPr>
            <a:r>
              <a:rPr sz="2200" spc="95" dirty="0">
                <a:solidFill>
                  <a:srgbClr val="FF0066"/>
                </a:solidFill>
                <a:latin typeface="Cambria"/>
                <a:cs typeface="Cambria"/>
              </a:rPr>
              <a:t>sub-layer	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within	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hidden	</a:t>
            </a:r>
            <a:r>
              <a:rPr sz="2200" spc="85" dirty="0">
                <a:solidFill>
                  <a:srgbClr val="FF0066"/>
                </a:solidFill>
                <a:latin typeface="Cambria"/>
                <a:cs typeface="Cambria"/>
              </a:rPr>
              <a:t>layer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5441" y="3466581"/>
            <a:ext cx="10001250" cy="108966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5"/>
              </a:spcBef>
              <a:tabLst>
                <a:tab pos="909955" algn="l"/>
                <a:tab pos="2323465" algn="l"/>
                <a:tab pos="8134984" algn="l"/>
                <a:tab pos="9182100" algn="l"/>
              </a:tabLst>
            </a:pPr>
            <a:r>
              <a:rPr sz="2400" spc="7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2400" spc="135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r>
              <a:rPr sz="2400" spc="10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400" spc="135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r>
              <a:rPr sz="2400" spc="140" dirty="0">
                <a:solidFill>
                  <a:srgbClr val="404040"/>
                </a:solidFill>
                <a:latin typeface="Cambria"/>
                <a:cs typeface="Cambria"/>
              </a:rPr>
              <a:t>,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400" spc="175" dirty="0">
                <a:solidFill>
                  <a:srgbClr val="404040"/>
                </a:solidFill>
                <a:latin typeface="Cambria"/>
                <a:cs typeface="Cambria"/>
              </a:rPr>
              <a:t>ad</a:t>
            </a:r>
            <a:r>
              <a:rPr sz="2400" spc="170" dirty="0">
                <a:solidFill>
                  <a:srgbClr val="404040"/>
                </a:solidFill>
                <a:latin typeface="Cambria"/>
                <a:cs typeface="Cambria"/>
              </a:rPr>
              <a:t>d</a:t>
            </a:r>
            <a:r>
              <a:rPr sz="2400" spc="7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2400" spc="155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2400" spc="180" dirty="0">
                <a:solidFill>
                  <a:srgbClr val="404040"/>
                </a:solidFill>
                <a:latin typeface="Cambria"/>
                <a:cs typeface="Cambria"/>
              </a:rPr>
              <a:t>g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400" spc="13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400" spc="100" dirty="0">
                <a:solidFill>
                  <a:srgbClr val="404040"/>
                </a:solidFill>
                <a:latin typeface="Cambria"/>
                <a:cs typeface="Cambria"/>
              </a:rPr>
              <a:t>wit</a:t>
            </a:r>
            <a:r>
              <a:rPr sz="2400" spc="125" dirty="0">
                <a:solidFill>
                  <a:srgbClr val="404040"/>
                </a:solidFill>
                <a:latin typeface="Cambria"/>
                <a:cs typeface="Cambria"/>
              </a:rPr>
              <a:t>h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400" spc="155" dirty="0">
                <a:solidFill>
                  <a:srgbClr val="404040"/>
                </a:solidFill>
                <a:latin typeface="Cambria"/>
                <a:cs typeface="Cambria"/>
              </a:rPr>
              <a:t>na</a:t>
            </a:r>
            <a:r>
              <a:rPr sz="2400" spc="235" dirty="0">
                <a:solidFill>
                  <a:srgbClr val="404040"/>
                </a:solidFill>
                <a:latin typeface="Cambria"/>
                <a:cs typeface="Cambria"/>
              </a:rPr>
              <a:t>m</a:t>
            </a:r>
            <a:r>
              <a:rPr sz="2400" spc="10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BatchNormalization()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14451" y="288290"/>
            <a:ext cx="4938395" cy="531876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24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6826618-C281-40B9-AF86-EB6D2F878FD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786447" y="4204918"/>
            <a:ext cx="6078250" cy="2621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4" y="65544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75" y="0"/>
                </a:moveTo>
                <a:lnTo>
                  <a:pt x="0" y="0"/>
                </a:lnTo>
                <a:lnTo>
                  <a:pt x="0" y="947915"/>
                </a:lnTo>
                <a:lnTo>
                  <a:pt x="0" y="1600187"/>
                </a:lnTo>
                <a:lnTo>
                  <a:pt x="551675" y="1600187"/>
                </a:lnTo>
                <a:lnTo>
                  <a:pt x="551675" y="947915"/>
                </a:lnTo>
                <a:lnTo>
                  <a:pt x="551675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948055"/>
          </a:xfrm>
          <a:custGeom>
            <a:avLst/>
            <a:gdLst/>
            <a:ahLst/>
            <a:cxnLst/>
            <a:rect l="l" t="t" r="r" b="b"/>
            <a:pathLst>
              <a:path w="121920" h="948055">
                <a:moveTo>
                  <a:pt x="0" y="947927"/>
                </a:moveTo>
                <a:lnTo>
                  <a:pt x="121920" y="947927"/>
                </a:lnTo>
                <a:lnTo>
                  <a:pt x="121920" y="0"/>
                </a:lnTo>
                <a:lnTo>
                  <a:pt x="0" y="0"/>
                </a:lnTo>
                <a:lnTo>
                  <a:pt x="0" y="947927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2187956" cy="5318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26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8640" y="1013460"/>
            <a:ext cx="11145520" cy="5386070"/>
            <a:chOff x="548640" y="1013460"/>
            <a:chExt cx="11145520" cy="5386070"/>
          </a:xfrm>
        </p:grpSpPr>
        <p:sp>
          <p:nvSpPr>
            <p:cNvPr id="12" name="object 12"/>
            <p:cNvSpPr/>
            <p:nvPr/>
          </p:nvSpPr>
          <p:spPr>
            <a:xfrm>
              <a:off x="548640" y="1013460"/>
              <a:ext cx="11145520" cy="5386070"/>
            </a:xfrm>
            <a:custGeom>
              <a:avLst/>
              <a:gdLst/>
              <a:ahLst/>
              <a:cxnLst/>
              <a:rect l="l" t="t" r="r" b="b"/>
              <a:pathLst>
                <a:path w="11145520" h="5386070">
                  <a:moveTo>
                    <a:pt x="11145012" y="0"/>
                  </a:moveTo>
                  <a:lnTo>
                    <a:pt x="0" y="0"/>
                  </a:lnTo>
                  <a:lnTo>
                    <a:pt x="0" y="5385816"/>
                  </a:lnTo>
                  <a:lnTo>
                    <a:pt x="11145012" y="5385816"/>
                  </a:lnTo>
                  <a:lnTo>
                    <a:pt x="11145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289" y="1159764"/>
              <a:ext cx="1217803" cy="2956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4845" y="1159764"/>
              <a:ext cx="134112" cy="2956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0589" y="3039110"/>
              <a:ext cx="1235710" cy="2956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9016" y="3039110"/>
              <a:ext cx="933450" cy="295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6841" y="3039110"/>
              <a:ext cx="1276096" cy="29565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44830" y="1134871"/>
            <a:ext cx="11271885" cy="4848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2914" indent="-1438275">
              <a:lnSpc>
                <a:spcPct val="100000"/>
              </a:lnSpc>
              <a:spcBef>
                <a:spcPts val="105"/>
              </a:spcBef>
              <a:buClr>
                <a:srgbClr val="1D6194"/>
              </a:buClr>
              <a:buFont typeface="Wingdings"/>
              <a:buChar char=""/>
              <a:tabLst>
                <a:tab pos="1732914" algn="l"/>
                <a:tab pos="1733550" algn="l"/>
              </a:tabLst>
            </a:pP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Dropout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technique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to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avoid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overfitting.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D6194"/>
              </a:buClr>
              <a:buFont typeface="Wingdings"/>
              <a:buChar char=""/>
            </a:pPr>
            <a:endParaRPr sz="2700">
              <a:latin typeface="Cambria"/>
              <a:cs typeface="Cambria"/>
            </a:endParaRPr>
          </a:p>
          <a:p>
            <a:pPr marL="523875" indent="-229235">
              <a:lnSpc>
                <a:spcPct val="100000"/>
              </a:lnSpc>
              <a:buClr>
                <a:srgbClr val="1D6194"/>
              </a:buClr>
              <a:buFont typeface="Wingdings"/>
              <a:buChar char=""/>
              <a:tabLst>
                <a:tab pos="524510" algn="l"/>
              </a:tabLst>
            </a:pP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But</a:t>
            </a:r>
            <a:r>
              <a:rPr sz="2000" spc="3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before</a:t>
            </a:r>
            <a:r>
              <a:rPr sz="2000" spc="3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going</a:t>
            </a:r>
            <a:r>
              <a:rPr sz="2000" spc="2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to</a:t>
            </a:r>
            <a:r>
              <a:rPr sz="2000" spc="3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Dropout,</a:t>
            </a:r>
            <a:r>
              <a:rPr sz="2000" spc="3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404040"/>
                </a:solidFill>
                <a:latin typeface="Cambria"/>
                <a:cs typeface="Cambria"/>
              </a:rPr>
              <a:t>let</a:t>
            </a:r>
            <a:r>
              <a:rPr sz="2000" spc="40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2000" spc="40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2000" spc="2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discuss</a:t>
            </a:r>
            <a:r>
              <a:rPr sz="2000" spc="2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about</a:t>
            </a:r>
            <a:r>
              <a:rPr sz="2000" spc="2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3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Ensemble</a:t>
            </a:r>
            <a:r>
              <a:rPr sz="2000" spc="3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technique</a:t>
            </a:r>
            <a:r>
              <a:rPr sz="2000" spc="2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</a:t>
            </a:r>
            <a:r>
              <a:rPr sz="2000" spc="3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then</a:t>
            </a:r>
            <a:r>
              <a:rPr sz="2000" spc="2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endParaRPr sz="2000">
              <a:latin typeface="Cambria"/>
              <a:cs typeface="Cambria"/>
            </a:endParaRPr>
          </a:p>
          <a:p>
            <a:pPr marL="523875">
              <a:lnSpc>
                <a:spcPct val="100000"/>
              </a:lnSpc>
              <a:spcBef>
                <a:spcPts val="1205"/>
              </a:spcBef>
            </a:pP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will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go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Neural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Network.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Cambria"/>
              <a:cs typeface="Cambria"/>
            </a:endParaRPr>
          </a:p>
          <a:p>
            <a:pPr marL="523875" indent="-229235">
              <a:lnSpc>
                <a:spcPct val="100000"/>
              </a:lnSpc>
              <a:buClr>
                <a:srgbClr val="1D6194"/>
              </a:buClr>
              <a:buFont typeface="Wingdings"/>
              <a:buChar char=""/>
              <a:tabLst>
                <a:tab pos="524510" algn="l"/>
                <a:tab pos="4319270" algn="l"/>
              </a:tabLst>
            </a:pP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The	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using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Ensemble</a:t>
            </a:r>
            <a:r>
              <a:rPr sz="2000" spc="2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technique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Cambria"/>
              <a:cs typeface="Cambria"/>
            </a:endParaRPr>
          </a:p>
          <a:p>
            <a:pPr marL="355600" indent="-342900">
              <a:lnSpc>
                <a:spcPts val="2395"/>
              </a:lnSpc>
              <a:buClr>
                <a:srgbClr val="1D6194"/>
              </a:buClr>
              <a:buSzPct val="8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Process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here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is.</a:t>
            </a:r>
            <a:endParaRPr sz="2000">
              <a:latin typeface="Cambria"/>
              <a:cs typeface="Cambria"/>
            </a:endParaRPr>
          </a:p>
          <a:p>
            <a:pPr marL="812800" lvl="1" indent="-342900">
              <a:lnSpc>
                <a:spcPts val="2635"/>
              </a:lnSpc>
              <a:buClr>
                <a:srgbClr val="1D6194"/>
              </a:buClr>
              <a:buSzPct val="85000"/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Select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one-date</a:t>
            </a:r>
            <a:r>
              <a:rPr sz="2200" spc="24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point</a:t>
            </a:r>
            <a:r>
              <a:rPr sz="2200" spc="229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as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root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construct</a:t>
            </a:r>
            <a:endParaRPr sz="2200">
              <a:latin typeface="Cambria"/>
              <a:cs typeface="Cambria"/>
            </a:endParaRPr>
          </a:p>
          <a:p>
            <a:pPr marL="812800">
              <a:lnSpc>
                <a:spcPct val="100000"/>
              </a:lnSpc>
            </a:pP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0066"/>
                </a:solidFill>
                <a:latin typeface="Cambria"/>
                <a:cs typeface="Cambria"/>
              </a:rPr>
              <a:t>tree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  <a:p>
            <a:pPr marL="812800" lvl="1" indent="-342900">
              <a:lnSpc>
                <a:spcPct val="100000"/>
              </a:lnSpc>
              <a:spcBef>
                <a:spcPts val="5"/>
              </a:spcBef>
              <a:buClr>
                <a:srgbClr val="1D6194"/>
              </a:buClr>
              <a:buSzPct val="85000"/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Select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another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data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point</a:t>
            </a:r>
            <a:r>
              <a:rPr sz="20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as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root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</a:t>
            </a:r>
            <a:endParaRPr sz="2000">
              <a:latin typeface="Cambria"/>
              <a:cs typeface="Cambria"/>
            </a:endParaRPr>
          </a:p>
          <a:p>
            <a:pPr marL="812800">
              <a:lnSpc>
                <a:spcPct val="100000"/>
              </a:lnSpc>
            </a:pP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construct</a:t>
            </a:r>
            <a:r>
              <a:rPr sz="2200" spc="22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another</a:t>
            </a:r>
            <a:r>
              <a:rPr sz="22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0066"/>
                </a:solidFill>
                <a:latin typeface="Cambria"/>
                <a:cs typeface="Cambria"/>
              </a:rPr>
              <a:t>tree</a:t>
            </a:r>
            <a:endParaRPr sz="2200">
              <a:latin typeface="Cambria"/>
              <a:cs typeface="Cambria"/>
            </a:endParaRPr>
          </a:p>
          <a:p>
            <a:pPr marL="812800" lvl="1" indent="-342900">
              <a:lnSpc>
                <a:spcPts val="2395"/>
              </a:lnSpc>
              <a:spcBef>
                <a:spcPts val="5"/>
              </a:spcBef>
              <a:buClr>
                <a:srgbClr val="1D6194"/>
              </a:buClr>
              <a:buSzPct val="85000"/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 so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240" dirty="0">
                <a:solidFill>
                  <a:srgbClr val="404040"/>
                </a:solidFill>
                <a:latin typeface="Cambria"/>
                <a:cs typeface="Cambria"/>
              </a:rPr>
              <a:t>on</a:t>
            </a:r>
            <a:r>
              <a:rPr sz="2000" spc="240" dirty="0">
                <a:solidFill>
                  <a:srgbClr val="404040"/>
                </a:solidFill>
                <a:latin typeface="Trebuchet MS"/>
                <a:cs typeface="Trebuchet MS"/>
              </a:rPr>
              <a:t>…</a:t>
            </a:r>
            <a:r>
              <a:rPr sz="2000" spc="240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  <a:p>
            <a:pPr marL="812800" lvl="1" indent="-342900">
              <a:lnSpc>
                <a:spcPts val="2635"/>
              </a:lnSpc>
              <a:buClr>
                <a:srgbClr val="1D6194"/>
              </a:buClr>
              <a:buSzPct val="85000"/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Until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construct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-65" dirty="0">
                <a:solidFill>
                  <a:srgbClr val="FF0066"/>
                </a:solidFill>
                <a:latin typeface="Trebuchet MS"/>
                <a:cs typeface="Trebuchet MS"/>
              </a:rPr>
              <a:t>‘</a:t>
            </a:r>
            <a:r>
              <a:rPr sz="2200" spc="-65" dirty="0">
                <a:solidFill>
                  <a:srgbClr val="FF0066"/>
                </a:solidFill>
                <a:latin typeface="Cambria"/>
                <a:cs typeface="Cambria"/>
              </a:rPr>
              <a:t>m</a:t>
            </a:r>
            <a:r>
              <a:rPr sz="2200" spc="-65" dirty="0">
                <a:solidFill>
                  <a:srgbClr val="FF0066"/>
                </a:solidFill>
                <a:latin typeface="Trebuchet MS"/>
                <a:cs typeface="Trebuchet MS"/>
              </a:rPr>
              <a:t>’</a:t>
            </a:r>
            <a:r>
              <a:rPr sz="2200" spc="5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decision</a:t>
            </a:r>
            <a:r>
              <a:rPr sz="22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trees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90459" y="2968751"/>
            <a:ext cx="4317492" cy="35981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6841" y="1063497"/>
            <a:ext cx="5356759" cy="57586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Base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concepts</a:t>
            </a:r>
            <a:endParaRPr sz="20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76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Optimizers</a:t>
            </a:r>
            <a:endParaRPr sz="2000" dirty="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38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sz="1800" spc="105" dirty="0">
                <a:solidFill>
                  <a:srgbClr val="404040"/>
                </a:solidFill>
                <a:latin typeface="Cambria"/>
                <a:cs typeface="Cambria"/>
              </a:rPr>
              <a:t>Gradient</a:t>
            </a:r>
            <a:r>
              <a:rPr sz="1800" spc="1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404040"/>
                </a:solidFill>
                <a:latin typeface="Cambria"/>
                <a:cs typeface="Cambria"/>
              </a:rPr>
              <a:t>Decent</a:t>
            </a:r>
            <a:endParaRPr sz="1800" dirty="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39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sz="1800" spc="85" dirty="0">
                <a:solidFill>
                  <a:srgbClr val="404040"/>
                </a:solidFill>
                <a:latin typeface="Cambria"/>
                <a:cs typeface="Cambria"/>
              </a:rPr>
              <a:t>Batch</a:t>
            </a:r>
            <a:r>
              <a:rPr sz="18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800" spc="105" dirty="0">
                <a:solidFill>
                  <a:srgbClr val="404040"/>
                </a:solidFill>
                <a:latin typeface="Cambria"/>
                <a:cs typeface="Cambria"/>
              </a:rPr>
              <a:t>Normalization</a:t>
            </a:r>
            <a:endParaRPr sz="1800" dirty="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39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sz="1800" spc="114" dirty="0">
                <a:solidFill>
                  <a:srgbClr val="404040"/>
                </a:solidFill>
                <a:latin typeface="Cambria"/>
                <a:cs typeface="Cambria"/>
              </a:rPr>
              <a:t>Dropout</a:t>
            </a:r>
            <a:endParaRPr lang="en-US" sz="1800" spc="114" dirty="0">
              <a:solidFill>
                <a:srgbClr val="404040"/>
              </a:solidFill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39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lang="en-US" spc="114" dirty="0">
                <a:solidFill>
                  <a:srgbClr val="404040"/>
                </a:solidFill>
                <a:latin typeface="Cambria"/>
                <a:cs typeface="Cambria"/>
              </a:rPr>
              <a:t>Augmentation</a:t>
            </a:r>
          </a:p>
          <a:p>
            <a:pPr marL="469900" lvl="1" indent="-229235">
              <a:lnSpc>
                <a:spcPct val="100000"/>
              </a:lnSpc>
              <a:spcBef>
                <a:spcPts val="39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lang="en-US" sz="1800" spc="114" dirty="0">
                <a:solidFill>
                  <a:srgbClr val="404040"/>
                </a:solidFill>
                <a:latin typeface="Cambria"/>
                <a:cs typeface="Cambria"/>
              </a:rPr>
              <a:t>Best optimizers(</a:t>
            </a:r>
            <a:r>
              <a:rPr lang="en-US" sz="1800" spc="114" dirty="0" err="1">
                <a:solidFill>
                  <a:srgbClr val="404040"/>
                </a:solidFill>
                <a:latin typeface="Cambria"/>
                <a:cs typeface="Cambria"/>
              </a:rPr>
              <a:t>Nestrov</a:t>
            </a:r>
            <a:r>
              <a:rPr lang="en-US" sz="1800" spc="114" dirty="0">
                <a:solidFill>
                  <a:srgbClr val="404040"/>
                </a:solidFill>
                <a:latin typeface="Cambria"/>
                <a:cs typeface="Cambria"/>
              </a:rPr>
              <a:t>, RMS, Adam)</a:t>
            </a:r>
            <a:endParaRPr sz="18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75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Convolutional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 NN</a:t>
            </a:r>
            <a:r>
              <a:rPr lang="en-US" sz="2000" spc="135" dirty="0">
                <a:solidFill>
                  <a:srgbClr val="404040"/>
                </a:solidFill>
                <a:latin typeface="Cambria"/>
                <a:cs typeface="Cambria"/>
              </a:rPr>
              <a:t>(CNN)</a:t>
            </a:r>
            <a:endParaRPr sz="2000" dirty="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38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sz="1800" spc="70" dirty="0">
                <a:solidFill>
                  <a:srgbClr val="404040"/>
                </a:solidFill>
                <a:latin typeface="Cambria"/>
                <a:cs typeface="Cambria"/>
              </a:rPr>
              <a:t>Basic</a:t>
            </a:r>
            <a:r>
              <a:rPr sz="18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404040"/>
                </a:solidFill>
                <a:latin typeface="Cambria"/>
                <a:cs typeface="Cambria"/>
              </a:rPr>
              <a:t>idea</a:t>
            </a:r>
            <a:endParaRPr sz="1800" dirty="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38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sz="1800" spc="85" dirty="0">
                <a:solidFill>
                  <a:srgbClr val="404040"/>
                </a:solidFill>
                <a:latin typeface="Cambria"/>
                <a:cs typeface="Cambria"/>
              </a:rPr>
              <a:t>Pooling</a:t>
            </a:r>
            <a:r>
              <a:rPr sz="18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404040"/>
                </a:solidFill>
                <a:latin typeface="Cambria"/>
                <a:cs typeface="Cambria"/>
              </a:rPr>
              <a:t>Layer</a:t>
            </a:r>
            <a:endParaRPr sz="1800" dirty="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38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sz="1800" spc="155" dirty="0">
                <a:solidFill>
                  <a:srgbClr val="404040"/>
                </a:solidFill>
                <a:latin typeface="Cambria"/>
                <a:cs typeface="Cambria"/>
              </a:rPr>
              <a:t>CNN</a:t>
            </a:r>
            <a:r>
              <a:rPr sz="1800" spc="11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404040"/>
                </a:solidFill>
                <a:latin typeface="Cambria"/>
                <a:cs typeface="Cambria"/>
              </a:rPr>
              <a:t>modeling</a:t>
            </a:r>
            <a:endParaRPr sz="1800" dirty="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39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sz="1800" spc="85" dirty="0">
                <a:solidFill>
                  <a:srgbClr val="404040"/>
                </a:solidFill>
                <a:latin typeface="Cambria"/>
                <a:cs typeface="Cambria"/>
              </a:rPr>
              <a:t>Batch</a:t>
            </a:r>
            <a:r>
              <a:rPr sz="1800" spc="12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404040"/>
                </a:solidFill>
                <a:latin typeface="Cambria"/>
                <a:cs typeface="Cambria"/>
              </a:rPr>
              <a:t>Size</a:t>
            </a:r>
            <a:endParaRPr sz="1800" dirty="0">
              <a:latin typeface="Cambria"/>
              <a:cs typeface="Cambria"/>
            </a:endParaRPr>
          </a:p>
          <a:p>
            <a:pPr marL="469900" lvl="1" indent="-229235">
              <a:lnSpc>
                <a:spcPct val="100000"/>
              </a:lnSpc>
              <a:spcBef>
                <a:spcPts val="38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sz="1800" spc="95" dirty="0">
                <a:solidFill>
                  <a:srgbClr val="404040"/>
                </a:solidFill>
                <a:latin typeface="Cambria"/>
                <a:cs typeface="Cambria"/>
              </a:rPr>
              <a:t>Epoch</a:t>
            </a:r>
            <a:endParaRPr sz="18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76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Transfer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Learning</a:t>
            </a:r>
            <a:endParaRPr sz="20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75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Recurrent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NN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1944116" cy="5318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883390" y="127761"/>
            <a:ext cx="133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4" y="65544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75" y="0"/>
                </a:moveTo>
                <a:lnTo>
                  <a:pt x="0" y="0"/>
                </a:lnTo>
                <a:lnTo>
                  <a:pt x="0" y="1024115"/>
                </a:lnTo>
                <a:lnTo>
                  <a:pt x="0" y="1600187"/>
                </a:lnTo>
                <a:lnTo>
                  <a:pt x="551675" y="1600187"/>
                </a:lnTo>
                <a:lnTo>
                  <a:pt x="551675" y="1024115"/>
                </a:lnTo>
                <a:lnTo>
                  <a:pt x="551675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024255"/>
          </a:xfrm>
          <a:custGeom>
            <a:avLst/>
            <a:gdLst/>
            <a:ahLst/>
            <a:cxnLst/>
            <a:rect l="l" t="t" r="r" b="b"/>
            <a:pathLst>
              <a:path w="121920" h="1024255">
                <a:moveTo>
                  <a:pt x="0" y="1024127"/>
                </a:moveTo>
                <a:lnTo>
                  <a:pt x="121920" y="1024127"/>
                </a:lnTo>
                <a:lnTo>
                  <a:pt x="121920" y="0"/>
                </a:lnTo>
                <a:lnTo>
                  <a:pt x="0" y="0"/>
                </a:lnTo>
                <a:lnTo>
                  <a:pt x="0" y="1024127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2187956" cy="5318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27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1208" y="1089660"/>
            <a:ext cx="11318875" cy="5387340"/>
            <a:chOff x="521208" y="1089660"/>
            <a:chExt cx="11318875" cy="5387340"/>
          </a:xfrm>
        </p:grpSpPr>
        <p:sp>
          <p:nvSpPr>
            <p:cNvPr id="12" name="object 12"/>
            <p:cNvSpPr/>
            <p:nvPr/>
          </p:nvSpPr>
          <p:spPr>
            <a:xfrm>
              <a:off x="521208" y="1089660"/>
              <a:ext cx="11291570" cy="5387340"/>
            </a:xfrm>
            <a:custGeom>
              <a:avLst/>
              <a:gdLst/>
              <a:ahLst/>
              <a:cxnLst/>
              <a:rect l="l" t="t" r="r" b="b"/>
              <a:pathLst>
                <a:path w="11291570" h="5387340">
                  <a:moveTo>
                    <a:pt x="11291316" y="0"/>
                  </a:moveTo>
                  <a:lnTo>
                    <a:pt x="0" y="0"/>
                  </a:lnTo>
                  <a:lnTo>
                    <a:pt x="0" y="5387340"/>
                  </a:lnTo>
                  <a:lnTo>
                    <a:pt x="11291316" y="5387340"/>
                  </a:lnTo>
                  <a:lnTo>
                    <a:pt x="11291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857" y="1203020"/>
              <a:ext cx="350520" cy="2517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117" y="1203020"/>
              <a:ext cx="815340" cy="2517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052" y="1203020"/>
              <a:ext cx="115824" cy="25176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1965" y="1203020"/>
              <a:ext cx="225551" cy="2517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0272" y="1203020"/>
              <a:ext cx="463295" cy="2517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1753" y="1203020"/>
              <a:ext cx="1022388" cy="2517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00349" y="1203020"/>
              <a:ext cx="336499" cy="2517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0290" y="1203020"/>
              <a:ext cx="1176147" cy="2517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8237" y="1203020"/>
              <a:ext cx="1385189" cy="25176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67984" y="1203020"/>
              <a:ext cx="249936" cy="2517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92952" y="1203020"/>
              <a:ext cx="1032840" cy="25176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59167" y="1203020"/>
              <a:ext cx="787653" cy="2517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98308" y="1203020"/>
              <a:ext cx="1533525" cy="25176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29598" y="1203020"/>
              <a:ext cx="249935" cy="2517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54565" y="1203020"/>
              <a:ext cx="905687" cy="25176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09529" y="1203020"/>
              <a:ext cx="1070190" cy="2517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1857" y="2439670"/>
              <a:ext cx="371856" cy="2667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7785" y="2439670"/>
              <a:ext cx="121919" cy="2667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0373" y="2439670"/>
              <a:ext cx="1642135" cy="2667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57805" y="2439670"/>
              <a:ext cx="754380" cy="2667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61893" y="2439670"/>
              <a:ext cx="949578" cy="2667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64481" y="2439670"/>
              <a:ext cx="1157287" cy="2667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64810" y="2439670"/>
              <a:ext cx="644271" cy="2667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51804" y="2439670"/>
              <a:ext cx="688848" cy="2667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40067" y="2439670"/>
              <a:ext cx="505968" cy="2667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91172" y="2439670"/>
              <a:ext cx="786383" cy="266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18119" y="2439670"/>
              <a:ext cx="488086" cy="2667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57286" y="2439670"/>
              <a:ext cx="1244727" cy="2667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435338" y="2439670"/>
              <a:ext cx="1265262" cy="2667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45775" y="2439670"/>
              <a:ext cx="455168" cy="2667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058778" y="2439670"/>
              <a:ext cx="539496" cy="2667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490071" y="2439670"/>
              <a:ext cx="349757" cy="2667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1857" y="2823413"/>
              <a:ext cx="772121" cy="2670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56893" y="2823413"/>
              <a:ext cx="487680" cy="2670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94280" y="2823413"/>
              <a:ext cx="1509014" cy="26700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00557" y="1179652"/>
            <a:ext cx="11135360" cy="500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1D6194"/>
                </a:solidFill>
                <a:latin typeface="Wingdings"/>
                <a:cs typeface="Wingdings"/>
              </a:rPr>
              <a:t></a:t>
            </a:r>
            <a:endParaRPr sz="17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Wingdings"/>
              <a:cs typeface="Wingdings"/>
            </a:endParaRPr>
          </a:p>
          <a:p>
            <a:pPr marL="241300" indent="-228600">
              <a:lnSpc>
                <a:spcPct val="100000"/>
              </a:lnSpc>
              <a:buClr>
                <a:srgbClr val="1D6194"/>
              </a:buClr>
              <a:buFont typeface="Wingdings"/>
              <a:buChar char=""/>
              <a:tabLst>
                <a:tab pos="241300" algn="l"/>
              </a:tabLst>
            </a:pPr>
            <a:r>
              <a:rPr sz="1700" spc="80" dirty="0">
                <a:solidFill>
                  <a:srgbClr val="252525"/>
                </a:solidFill>
                <a:latin typeface="Cambria"/>
                <a:cs typeface="Cambria"/>
              </a:rPr>
              <a:t>Answer:</a:t>
            </a:r>
            <a:r>
              <a:rPr sz="17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700" spc="12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7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700" spc="90" dirty="0">
                <a:solidFill>
                  <a:srgbClr val="252525"/>
                </a:solidFill>
                <a:latin typeface="Cambria"/>
                <a:cs typeface="Cambria"/>
              </a:rPr>
              <a:t>avoid</a:t>
            </a:r>
            <a:r>
              <a:rPr sz="17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252525"/>
                </a:solidFill>
                <a:latin typeface="Cambria"/>
                <a:cs typeface="Cambria"/>
              </a:rPr>
              <a:t>overfitting</a:t>
            </a:r>
            <a:endParaRPr sz="17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"/>
            </a:pP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1D6194"/>
                </a:solidFill>
                <a:latin typeface="Wingdings"/>
                <a:cs typeface="Wingdings"/>
              </a:rPr>
              <a:t>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20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Wingdings"/>
              <a:cs typeface="Wingdings"/>
            </a:endParaRPr>
          </a:p>
          <a:p>
            <a:pPr marL="241300" marR="7620" indent="-228600">
              <a:lnSpc>
                <a:spcPct val="140000"/>
              </a:lnSpc>
              <a:buClr>
                <a:srgbClr val="1D6194"/>
              </a:buClr>
              <a:buFont typeface="Wingdings"/>
              <a:buChar char=""/>
              <a:tabLst>
                <a:tab pos="241300" algn="l"/>
              </a:tabLst>
            </a:pP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Ans:</a:t>
            </a:r>
            <a:r>
              <a:rPr sz="1800" spc="3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252525"/>
                </a:solidFill>
                <a:latin typeface="Cambria"/>
                <a:cs typeface="Cambria"/>
              </a:rPr>
              <a:t>We</a:t>
            </a:r>
            <a:r>
              <a:rPr sz="1800" spc="3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cannot</a:t>
            </a:r>
            <a:r>
              <a:rPr sz="1800" spc="3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14" dirty="0">
                <a:solidFill>
                  <a:srgbClr val="252525"/>
                </a:solidFill>
                <a:latin typeface="Cambria"/>
                <a:cs typeface="Cambria"/>
              </a:rPr>
              <a:t>adopt</a:t>
            </a:r>
            <a:r>
              <a:rPr sz="1800" spc="3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800" spc="2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Ensemble</a:t>
            </a:r>
            <a:r>
              <a:rPr sz="2000" spc="3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technique</a:t>
            </a:r>
            <a:r>
              <a:rPr sz="2000" spc="3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for</a:t>
            </a:r>
            <a:r>
              <a:rPr sz="2000" spc="34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NN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,</a:t>
            </a:r>
            <a:r>
              <a:rPr sz="1800" spc="3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because,</a:t>
            </a:r>
            <a:r>
              <a:rPr sz="1800" spc="3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if</a:t>
            </a:r>
            <a:r>
              <a:rPr sz="1800" spc="2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we</a:t>
            </a:r>
            <a:r>
              <a:rPr sz="1800" spc="3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want</a:t>
            </a:r>
            <a:r>
              <a:rPr sz="1800" spc="3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800" spc="3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252525"/>
                </a:solidFill>
                <a:latin typeface="Cambria"/>
                <a:cs typeface="Cambria"/>
              </a:rPr>
              <a:t>try</a:t>
            </a:r>
            <a:r>
              <a:rPr sz="1800" spc="2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with</a:t>
            </a:r>
            <a:r>
              <a:rPr sz="1800" spc="3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NN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,</a:t>
            </a:r>
            <a:r>
              <a:rPr sz="1800" spc="3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252525"/>
                </a:solidFill>
                <a:latin typeface="Cambria"/>
                <a:cs typeface="Cambria"/>
              </a:rPr>
              <a:t>it </a:t>
            </a:r>
            <a:r>
              <a:rPr sz="1800" spc="-3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will</a:t>
            </a:r>
            <a:r>
              <a:rPr sz="18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take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too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much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time</a:t>
            </a:r>
            <a:r>
              <a:rPr sz="20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to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0066"/>
                </a:solidFill>
                <a:latin typeface="Cambria"/>
                <a:cs typeface="Cambria"/>
              </a:rPr>
              <a:t>train</a:t>
            </a:r>
            <a:r>
              <a:rPr sz="2000" spc="18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the</a:t>
            </a:r>
            <a:r>
              <a:rPr sz="2000" spc="1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FF0066"/>
                </a:solidFill>
                <a:latin typeface="Cambria"/>
                <a:cs typeface="Cambria"/>
              </a:rPr>
              <a:t>model,</a:t>
            </a:r>
            <a:endParaRPr sz="2000">
              <a:latin typeface="Cambria"/>
              <a:cs typeface="Cambria"/>
            </a:endParaRPr>
          </a:p>
          <a:p>
            <a:pPr marL="469900" marR="5080" lvl="1" indent="-228600">
              <a:lnSpc>
                <a:spcPct val="142200"/>
              </a:lnSpc>
              <a:spcBef>
                <a:spcPts val="550"/>
              </a:spcBef>
              <a:buClr>
                <a:srgbClr val="1D6194"/>
              </a:buClr>
              <a:buFont typeface="Wingdings"/>
              <a:buChar char=""/>
              <a:tabLst>
                <a:tab pos="469900" algn="l"/>
                <a:tab pos="3496945" algn="l"/>
                <a:tab pos="4865370" algn="l"/>
                <a:tab pos="5255895" algn="l"/>
                <a:tab pos="5769610" algn="l"/>
                <a:tab pos="10154285" algn="l"/>
              </a:tabLst>
            </a:pPr>
            <a:r>
              <a:rPr sz="1800" spc="90" dirty="0">
                <a:solidFill>
                  <a:srgbClr val="252525"/>
                </a:solidFill>
                <a:latin typeface="Cambria"/>
                <a:cs typeface="Cambria"/>
              </a:rPr>
              <a:t>If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w</a:t>
            </a:r>
            <a:r>
              <a:rPr sz="1800" spc="40" dirty="0">
                <a:solidFill>
                  <a:srgbClr val="252525"/>
                </a:solidFill>
                <a:latin typeface="Cambria"/>
                <a:cs typeface="Cambria"/>
              </a:rPr>
              <a:t>e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w</a:t>
            </a:r>
            <a:r>
              <a:rPr sz="1800" spc="4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n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50" dirty="0">
                <a:solidFill>
                  <a:srgbClr val="FF0066"/>
                </a:solidFill>
                <a:latin typeface="Cambria"/>
                <a:cs typeface="Cambria"/>
              </a:rPr>
              <a:t>con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st</a:t>
            </a:r>
            <a:r>
              <a:rPr sz="2000" spc="30" dirty="0">
                <a:solidFill>
                  <a:srgbClr val="FF0066"/>
                </a:solidFill>
                <a:latin typeface="Cambria"/>
                <a:cs typeface="Cambria"/>
              </a:rPr>
              <a:t>r</a:t>
            </a:r>
            <a:r>
              <a:rPr sz="2000" spc="145" dirty="0">
                <a:solidFill>
                  <a:srgbClr val="FF0066"/>
                </a:solidFill>
                <a:latin typeface="Cambria"/>
                <a:cs typeface="Cambria"/>
              </a:rPr>
              <a:t>uc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000" spc="-35" dirty="0">
                <a:solidFill>
                  <a:srgbClr val="FF0066"/>
                </a:solidFill>
                <a:latin typeface="Cambria"/>
                <a:cs typeface="Cambria"/>
              </a:rPr>
              <a:t>-</a:t>
            </a:r>
            <a:r>
              <a:rPr sz="2000" spc="140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000" spc="180" dirty="0">
                <a:solidFill>
                  <a:srgbClr val="FF0066"/>
                </a:solidFill>
                <a:latin typeface="Cambria"/>
                <a:cs typeface="Cambria"/>
              </a:rPr>
              <a:t>um</a:t>
            </a:r>
            <a:r>
              <a:rPr sz="2000" spc="135" dirty="0">
                <a:solidFill>
                  <a:srgbClr val="FF0066"/>
                </a:solidFill>
                <a:latin typeface="Cambria"/>
                <a:cs typeface="Cambria"/>
              </a:rPr>
              <a:t>b</a:t>
            </a:r>
            <a:r>
              <a:rPr sz="2000" spc="70" dirty="0">
                <a:solidFill>
                  <a:srgbClr val="FF0066"/>
                </a:solidFill>
                <a:latin typeface="Cambria"/>
                <a:cs typeface="Cambria"/>
              </a:rPr>
              <a:t>er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170" dirty="0">
                <a:solidFill>
                  <a:srgbClr val="FF0066"/>
                </a:solidFill>
                <a:latin typeface="Cambria"/>
                <a:cs typeface="Cambria"/>
              </a:rPr>
              <a:t>of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000" spc="140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n</a:t>
            </a:r>
            <a:r>
              <a:rPr sz="1800" spc="155" dirty="0">
                <a:solidFill>
                  <a:srgbClr val="252525"/>
                </a:solidFill>
                <a:latin typeface="Cambria"/>
                <a:cs typeface="Cambria"/>
              </a:rPr>
              <a:t>d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h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e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n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000" spc="30" dirty="0">
                <a:solidFill>
                  <a:srgbClr val="FF0066"/>
                </a:solidFill>
                <a:latin typeface="Cambria"/>
                <a:cs typeface="Cambria"/>
              </a:rPr>
              <a:t>r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ain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h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e</a:t>
            </a:r>
            <a:r>
              <a:rPr sz="1800" spc="200" dirty="0">
                <a:solidFill>
                  <a:srgbClr val="252525"/>
                </a:solidFill>
                <a:latin typeface="Cambria"/>
                <a:cs typeface="Cambria"/>
              </a:rPr>
              <a:t>m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w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i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th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di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ffe</a:t>
            </a:r>
            <a:r>
              <a:rPr sz="2000" spc="30" dirty="0">
                <a:solidFill>
                  <a:srgbClr val="FF0066"/>
                </a:solidFill>
                <a:latin typeface="Cambria"/>
                <a:cs typeface="Cambria"/>
              </a:rPr>
              <a:t>r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ent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30" dirty="0">
                <a:solidFill>
                  <a:srgbClr val="FF0066"/>
                </a:solidFill>
                <a:latin typeface="Cambria"/>
                <a:cs typeface="Cambria"/>
              </a:rPr>
              <a:t>r</a:t>
            </a:r>
            <a:r>
              <a:rPr sz="2000" spc="145" dirty="0">
                <a:solidFill>
                  <a:srgbClr val="FF0066"/>
                </a:solidFill>
                <a:latin typeface="Cambria"/>
                <a:cs typeface="Cambria"/>
              </a:rPr>
              <a:t>and</a:t>
            </a:r>
            <a:r>
              <a:rPr sz="2000" spc="150" dirty="0">
                <a:solidFill>
                  <a:srgbClr val="FF0066"/>
                </a:solidFill>
                <a:latin typeface="Cambria"/>
                <a:cs typeface="Cambria"/>
              </a:rPr>
              <a:t>o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m 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samples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,</a:t>
            </a:r>
            <a:r>
              <a:rPr sz="18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8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almost</a:t>
            </a:r>
            <a:r>
              <a:rPr sz="18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impossible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,</a:t>
            </a:r>
            <a:r>
              <a:rPr sz="18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because</a:t>
            </a:r>
            <a:r>
              <a:rPr sz="18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18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252525"/>
                </a:solidFill>
                <a:latin typeface="Cambria"/>
                <a:cs typeface="Cambria"/>
              </a:rPr>
              <a:t>will</a:t>
            </a:r>
            <a:r>
              <a:rPr sz="18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take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too</a:t>
            </a:r>
            <a:r>
              <a:rPr sz="2200" spc="20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80" dirty="0">
                <a:solidFill>
                  <a:srgbClr val="FF0066"/>
                </a:solidFill>
                <a:latin typeface="Cambria"/>
                <a:cs typeface="Cambria"/>
              </a:rPr>
              <a:t>much</a:t>
            </a:r>
            <a:r>
              <a:rPr sz="22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time</a:t>
            </a:r>
            <a:r>
              <a:rPr sz="22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and</a:t>
            </a:r>
            <a:r>
              <a:rPr sz="2200" spc="22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computation</a:t>
            </a:r>
            <a:r>
              <a:rPr sz="1800" spc="140" dirty="0">
                <a:solidFill>
                  <a:srgbClr val="252525"/>
                </a:solidFill>
                <a:latin typeface="Cambria"/>
                <a:cs typeface="Cambria"/>
              </a:rPr>
              <a:t>.</a:t>
            </a:r>
            <a:endParaRPr sz="1800">
              <a:latin typeface="Cambria"/>
              <a:cs typeface="Cambria"/>
            </a:endParaRPr>
          </a:p>
          <a:p>
            <a:pPr marL="469900" marR="5080" lvl="1" indent="-228600">
              <a:lnSpc>
                <a:spcPct val="140100"/>
              </a:lnSpc>
              <a:spcBef>
                <a:spcPts val="595"/>
              </a:spcBef>
              <a:buClr>
                <a:srgbClr val="1D6194"/>
              </a:buClr>
              <a:buFont typeface="Wingdings"/>
              <a:buChar char=""/>
              <a:tabLst>
                <a:tab pos="469900" algn="l"/>
                <a:tab pos="1181735" algn="l"/>
                <a:tab pos="2074545" algn="l"/>
                <a:tab pos="3295650" algn="l"/>
                <a:tab pos="3807460" algn="l"/>
                <a:tab pos="4447540" algn="l"/>
                <a:tab pos="4999355" algn="l"/>
                <a:tab pos="5417185" algn="l"/>
                <a:tab pos="6566534" algn="l"/>
                <a:tab pos="6950709" algn="l"/>
                <a:tab pos="7372350" algn="l"/>
                <a:tab pos="8843645" algn="l"/>
                <a:tab pos="9304020" algn="l"/>
                <a:tab pos="10687685" algn="l"/>
              </a:tabLst>
            </a:pPr>
            <a:r>
              <a:rPr sz="1800" spc="195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l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so,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dur</a:t>
            </a:r>
            <a:r>
              <a:rPr sz="1800" spc="45" dirty="0">
                <a:solidFill>
                  <a:srgbClr val="252525"/>
                </a:solidFill>
                <a:latin typeface="Cambria"/>
                <a:cs typeface="Cambria"/>
              </a:rPr>
              <a:t>i</a:t>
            </a:r>
            <a:r>
              <a:rPr sz="1800" spc="120" dirty="0">
                <a:solidFill>
                  <a:srgbClr val="252525"/>
                </a:solidFill>
                <a:latin typeface="Cambria"/>
                <a:cs typeface="Cambria"/>
              </a:rPr>
              <a:t>n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g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Te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200" spc="95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200" spc="90" dirty="0">
                <a:solidFill>
                  <a:srgbClr val="FF0066"/>
                </a:solidFill>
                <a:latin typeface="Cambria"/>
                <a:cs typeface="Cambria"/>
              </a:rPr>
              <a:t>i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g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,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90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h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e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135" dirty="0">
                <a:solidFill>
                  <a:srgbClr val="252525"/>
                </a:solidFill>
                <a:latin typeface="Cambria"/>
                <a:cs typeface="Cambria"/>
              </a:rPr>
              <a:t>d</a:t>
            </a:r>
            <a:r>
              <a:rPr sz="1800" spc="105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95" dirty="0">
                <a:solidFill>
                  <a:srgbClr val="252525"/>
                </a:solidFill>
                <a:latin typeface="Cambria"/>
                <a:cs typeface="Cambria"/>
              </a:rPr>
              <a:t>ta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wil</a:t>
            </a:r>
            <a:r>
              <a:rPr sz="1800" spc="40" dirty="0">
                <a:solidFill>
                  <a:srgbClr val="252525"/>
                </a:solidFill>
                <a:latin typeface="Cambria"/>
                <a:cs typeface="Cambria"/>
              </a:rPr>
              <a:t>l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90" dirty="0">
                <a:solidFill>
                  <a:srgbClr val="252525"/>
                </a:solidFill>
                <a:latin typeface="Cambria"/>
                <a:cs typeface="Cambria"/>
              </a:rPr>
              <a:t>b</a:t>
            </a: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e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130" dirty="0">
                <a:solidFill>
                  <a:srgbClr val="252525"/>
                </a:solidFill>
                <a:latin typeface="Cambria"/>
                <a:cs typeface="Cambria"/>
              </a:rPr>
              <a:t>p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r</a:t>
            </a:r>
            <a:r>
              <a:rPr sz="1800" spc="8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1800" spc="80" dirty="0">
                <a:solidFill>
                  <a:srgbClr val="252525"/>
                </a:solidFill>
                <a:latin typeface="Cambria"/>
                <a:cs typeface="Cambria"/>
              </a:rPr>
              <a:t>v</a:t>
            </a:r>
            <a:r>
              <a:rPr sz="1800" spc="35" dirty="0">
                <a:solidFill>
                  <a:srgbClr val="252525"/>
                </a:solidFill>
                <a:latin typeface="Cambria"/>
                <a:cs typeface="Cambria"/>
              </a:rPr>
              <a:t>i</a:t>
            </a:r>
            <a:r>
              <a:rPr sz="1800" spc="125" dirty="0">
                <a:solidFill>
                  <a:srgbClr val="252525"/>
                </a:solidFill>
                <a:latin typeface="Cambria"/>
                <a:cs typeface="Cambria"/>
              </a:rPr>
              <a:t>ded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11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1800" spc="10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1800" spc="60" dirty="0">
                <a:solidFill>
                  <a:srgbClr val="252525"/>
                </a:solidFill>
                <a:latin typeface="Cambria"/>
                <a:cs typeface="Cambria"/>
              </a:rPr>
              <a:t>l</a:t>
            </a:r>
            <a:r>
              <a:rPr sz="1800" spc="75" dirty="0">
                <a:solidFill>
                  <a:srgbClr val="252525"/>
                </a:solidFill>
                <a:latin typeface="Cambria"/>
                <a:cs typeface="Cambria"/>
              </a:rPr>
              <a:t>l</a:t>
            </a:r>
            <a:r>
              <a:rPr sz="18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e</a:t>
            </a:r>
            <a:r>
              <a:rPr sz="2200" spc="45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w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o</a:t>
            </a:r>
            <a:r>
              <a:rPr sz="2200" spc="60" dirty="0">
                <a:solidFill>
                  <a:srgbClr val="FF0066"/>
                </a:solidFill>
                <a:latin typeface="Cambria"/>
                <a:cs typeface="Cambria"/>
              </a:rPr>
              <a:t>r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ks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200" spc="165" dirty="0">
                <a:solidFill>
                  <a:srgbClr val="FF0066"/>
                </a:solidFill>
                <a:latin typeface="Cambria"/>
                <a:cs typeface="Cambria"/>
              </a:rPr>
              <a:t>o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250" dirty="0">
                <a:solidFill>
                  <a:srgbClr val="FF0066"/>
                </a:solidFill>
                <a:latin typeface="Cambria"/>
                <a:cs typeface="Cambria"/>
              </a:rPr>
              <a:t>m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aintain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the  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Ensemble</a:t>
            </a:r>
            <a:r>
              <a:rPr sz="22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process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4" y="65544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75" y="0"/>
                </a:moveTo>
                <a:lnTo>
                  <a:pt x="0" y="0"/>
                </a:lnTo>
                <a:lnTo>
                  <a:pt x="0" y="894575"/>
                </a:lnTo>
                <a:lnTo>
                  <a:pt x="0" y="1600187"/>
                </a:lnTo>
                <a:lnTo>
                  <a:pt x="551675" y="1600187"/>
                </a:lnTo>
                <a:lnTo>
                  <a:pt x="551675" y="894575"/>
                </a:lnTo>
                <a:lnTo>
                  <a:pt x="551675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3587" y="65531"/>
            <a:ext cx="11291570" cy="6282055"/>
            <a:chOff x="513587" y="65531"/>
            <a:chExt cx="11291570" cy="6282055"/>
          </a:xfrm>
        </p:grpSpPr>
        <p:sp>
          <p:nvSpPr>
            <p:cNvPr id="5" name="object 5"/>
            <p:cNvSpPr/>
            <p:nvPr/>
          </p:nvSpPr>
          <p:spPr>
            <a:xfrm>
              <a:off x="11391899" y="65531"/>
              <a:ext cx="121920" cy="894715"/>
            </a:xfrm>
            <a:custGeom>
              <a:avLst/>
              <a:gdLst/>
              <a:ahLst/>
              <a:cxnLst/>
              <a:rect l="l" t="t" r="r" b="b"/>
              <a:pathLst>
                <a:path w="121920" h="894715">
                  <a:moveTo>
                    <a:pt x="0" y="894587"/>
                  </a:moveTo>
                  <a:lnTo>
                    <a:pt x="121920" y="894587"/>
                  </a:lnTo>
                  <a:lnTo>
                    <a:pt x="121920" y="0"/>
                  </a:lnTo>
                  <a:lnTo>
                    <a:pt x="0" y="0"/>
                  </a:lnTo>
                  <a:lnTo>
                    <a:pt x="0" y="894587"/>
                  </a:lnTo>
                  <a:close/>
                </a:path>
              </a:pathLst>
            </a:custGeom>
            <a:solidFill>
              <a:srgbClr val="30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3587" y="960120"/>
              <a:ext cx="11291570" cy="5387340"/>
            </a:xfrm>
            <a:custGeom>
              <a:avLst/>
              <a:gdLst/>
              <a:ahLst/>
              <a:cxnLst/>
              <a:rect l="l" t="t" r="r" b="b"/>
              <a:pathLst>
                <a:path w="11291570" h="5387340">
                  <a:moveTo>
                    <a:pt x="11291316" y="0"/>
                  </a:moveTo>
                  <a:lnTo>
                    <a:pt x="0" y="0"/>
                  </a:lnTo>
                  <a:lnTo>
                    <a:pt x="0" y="5387340"/>
                  </a:lnTo>
                  <a:lnTo>
                    <a:pt x="11291316" y="5387340"/>
                  </a:lnTo>
                  <a:lnTo>
                    <a:pt x="11291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2327" y="1109852"/>
            <a:ext cx="11135995" cy="2645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9715" indent="-247650">
              <a:lnSpc>
                <a:spcPct val="100000"/>
              </a:lnSpc>
              <a:spcBef>
                <a:spcPts val="105"/>
              </a:spcBef>
              <a:buClr>
                <a:srgbClr val="1D6194"/>
              </a:buClr>
              <a:buSzPct val="96153"/>
              <a:buFont typeface="Wingdings"/>
              <a:buChar char=""/>
              <a:tabLst>
                <a:tab pos="260350" algn="l"/>
              </a:tabLst>
            </a:pPr>
            <a:r>
              <a:rPr sz="2600" spc="165" dirty="0">
                <a:solidFill>
                  <a:srgbClr val="FF0066"/>
                </a:solidFill>
                <a:latin typeface="Cambria"/>
                <a:cs typeface="Cambria"/>
              </a:rPr>
              <a:t>Q:</a:t>
            </a:r>
            <a:r>
              <a:rPr sz="26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600" spc="125" dirty="0">
                <a:solidFill>
                  <a:srgbClr val="FF0066"/>
                </a:solidFill>
                <a:latin typeface="Cambria"/>
                <a:cs typeface="Cambria"/>
              </a:rPr>
              <a:t>What</a:t>
            </a:r>
            <a:r>
              <a:rPr sz="2600" spc="18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600" spc="145" dirty="0">
                <a:solidFill>
                  <a:srgbClr val="FF0066"/>
                </a:solidFill>
                <a:latin typeface="Cambria"/>
                <a:cs typeface="Cambria"/>
              </a:rPr>
              <a:t>is</a:t>
            </a:r>
            <a:r>
              <a:rPr sz="26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600" spc="185" dirty="0">
                <a:solidFill>
                  <a:srgbClr val="FF0066"/>
                </a:solidFill>
                <a:latin typeface="Cambria"/>
                <a:cs typeface="Cambria"/>
              </a:rPr>
              <a:t>DROP</a:t>
            </a:r>
            <a:r>
              <a:rPr sz="26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600" spc="225" dirty="0">
                <a:solidFill>
                  <a:srgbClr val="FF0066"/>
                </a:solidFill>
                <a:latin typeface="Cambria"/>
                <a:cs typeface="Cambria"/>
              </a:rPr>
              <a:t>Out</a:t>
            </a:r>
            <a:r>
              <a:rPr sz="26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600" spc="155" dirty="0">
                <a:solidFill>
                  <a:srgbClr val="FF0066"/>
                </a:solidFill>
                <a:latin typeface="Cambria"/>
                <a:cs typeface="Cambria"/>
              </a:rPr>
              <a:t>technique?</a:t>
            </a:r>
            <a:endParaRPr sz="26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085"/>
              </a:spcBef>
              <a:buClr>
                <a:srgbClr val="1D6194"/>
              </a:buClr>
              <a:buSzPct val="95833"/>
              <a:buFont typeface="Wingdings"/>
              <a:buChar char=""/>
              <a:tabLst>
                <a:tab pos="241300" algn="l"/>
              </a:tabLst>
            </a:pPr>
            <a:r>
              <a:rPr sz="2400" spc="114" dirty="0">
                <a:solidFill>
                  <a:srgbClr val="404040"/>
                </a:solidFill>
                <a:latin typeface="Cambria"/>
                <a:cs typeface="Cambria"/>
              </a:rPr>
              <a:t>Answer:</a:t>
            </a:r>
            <a:r>
              <a:rPr sz="2400" spc="3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This</a:t>
            </a:r>
            <a:r>
              <a:rPr sz="2000" spc="229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technique</a:t>
            </a:r>
            <a:r>
              <a:rPr sz="2000" spc="2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r>
              <a:rPr sz="2000" spc="2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used</a:t>
            </a:r>
            <a:r>
              <a:rPr sz="2000" spc="2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to</a:t>
            </a:r>
            <a:r>
              <a:rPr sz="2000" spc="2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implement</a:t>
            </a:r>
            <a:r>
              <a:rPr sz="2000" spc="21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similar</a:t>
            </a:r>
            <a:r>
              <a:rPr sz="2200" spc="2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idea</a:t>
            </a:r>
            <a:r>
              <a:rPr sz="2200" spc="30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like</a:t>
            </a:r>
            <a:r>
              <a:rPr sz="2000" spc="2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Ensemble</a:t>
            </a:r>
            <a:r>
              <a:rPr sz="2200" spc="1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technique</a:t>
            </a:r>
            <a:endParaRPr sz="22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375"/>
              </a:spcBef>
            </a:pP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but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reduce</a:t>
            </a:r>
            <a:r>
              <a:rPr sz="22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the</a:t>
            </a:r>
            <a:r>
              <a:rPr sz="2200" spc="18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training/testing</a:t>
            </a:r>
            <a:r>
              <a:rPr sz="2200" spc="20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computation</a:t>
            </a:r>
            <a:r>
              <a:rPr sz="2200" spc="2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and</a:t>
            </a:r>
            <a:r>
              <a:rPr sz="22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time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920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</a:tabLst>
            </a:pP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In</a:t>
            </a:r>
            <a:r>
              <a:rPr sz="2000" spc="3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4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dropout,</a:t>
            </a:r>
            <a:r>
              <a:rPr sz="2000" spc="3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2000" spc="4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are</a:t>
            </a:r>
            <a:r>
              <a:rPr sz="2000" spc="3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assigning</a:t>
            </a:r>
            <a:r>
              <a:rPr sz="2200" spc="45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the</a:t>
            </a:r>
            <a:r>
              <a:rPr sz="2200" spc="4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probability</a:t>
            </a:r>
            <a:r>
              <a:rPr sz="2200" spc="45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to</a:t>
            </a:r>
            <a:r>
              <a:rPr sz="2000" spc="409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each</a:t>
            </a:r>
            <a:r>
              <a:rPr sz="2000" spc="3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layer</a:t>
            </a:r>
            <a:r>
              <a:rPr sz="2000" spc="3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including</a:t>
            </a:r>
            <a:r>
              <a:rPr sz="2000" spc="4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input</a:t>
            </a:r>
            <a:r>
              <a:rPr sz="2000" spc="41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layer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325"/>
              </a:spcBef>
            </a:pPr>
            <a:r>
              <a:rPr sz="2000" spc="25" dirty="0">
                <a:solidFill>
                  <a:srgbClr val="404040"/>
                </a:solidFill>
                <a:latin typeface="Cambria"/>
                <a:cs typeface="Cambria"/>
              </a:rPr>
              <a:t>(here</a:t>
            </a:r>
            <a:r>
              <a:rPr sz="2000" spc="2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2000" spc="25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say</a:t>
            </a:r>
            <a:r>
              <a:rPr sz="2000" spc="1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Cambria"/>
                <a:cs typeface="Cambria"/>
              </a:rPr>
              <a:t>0.8)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 and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this</a:t>
            </a:r>
            <a:r>
              <a:rPr sz="2000" spc="1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not</a:t>
            </a:r>
            <a:r>
              <a:rPr sz="2200" spc="22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fixed</a:t>
            </a:r>
            <a:r>
              <a:rPr sz="22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(you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may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assign</a:t>
            </a:r>
            <a:r>
              <a:rPr sz="2000" spc="20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any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probability</a:t>
            </a:r>
            <a:r>
              <a:rPr sz="2000" spc="2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value).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5071" y="288290"/>
            <a:ext cx="11852275" cy="6448425"/>
            <a:chOff x="195071" y="288290"/>
            <a:chExt cx="11852275" cy="64484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71" y="5452872"/>
              <a:ext cx="7734300" cy="1190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451" y="288290"/>
              <a:ext cx="2187956" cy="5318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0478" y="6617512"/>
              <a:ext cx="408940" cy="1188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0998" y="6617512"/>
              <a:ext cx="192024" cy="1188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69014" y="6617512"/>
              <a:ext cx="377951" cy="1188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4388" y="3809999"/>
              <a:ext cx="4954524" cy="199339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28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2187956" cy="5318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29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449" y="1784730"/>
            <a:ext cx="11136630" cy="4604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124262"/>
              </a:buClr>
              <a:buSzPct val="8409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Q:</a:t>
            </a:r>
            <a:r>
              <a:rPr sz="2200" spc="1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55" dirty="0">
                <a:solidFill>
                  <a:srgbClr val="FF0066"/>
                </a:solidFill>
                <a:latin typeface="Cambria"/>
                <a:cs typeface="Cambria"/>
              </a:rPr>
              <a:t>What</a:t>
            </a:r>
            <a:r>
              <a:rPr sz="2200" spc="55" dirty="0">
                <a:solidFill>
                  <a:srgbClr val="FF0066"/>
                </a:solidFill>
                <a:latin typeface="Trebuchet MS"/>
                <a:cs typeface="Trebuchet MS"/>
              </a:rPr>
              <a:t>’</a:t>
            </a:r>
            <a:r>
              <a:rPr sz="2200" spc="55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2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this</a:t>
            </a:r>
            <a:r>
              <a:rPr sz="2200" spc="18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0066"/>
                </a:solidFill>
                <a:latin typeface="Cambria"/>
                <a:cs typeface="Cambria"/>
              </a:rPr>
              <a:t>Probability</a:t>
            </a:r>
            <a:r>
              <a:rPr sz="2200" spc="2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55" dirty="0">
                <a:solidFill>
                  <a:srgbClr val="FF0066"/>
                </a:solidFill>
                <a:latin typeface="Cambria"/>
                <a:cs typeface="Cambria"/>
              </a:rPr>
              <a:t>means</a:t>
            </a:r>
            <a:r>
              <a:rPr sz="2200" spc="1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here?</a:t>
            </a:r>
            <a:endParaRPr sz="220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1730"/>
              </a:spcBef>
              <a:buClr>
                <a:srgbClr val="124262"/>
              </a:buClr>
              <a:buSzPct val="8421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900" spc="90" dirty="0">
                <a:solidFill>
                  <a:srgbClr val="252525"/>
                </a:solidFill>
                <a:latin typeface="Cambria"/>
                <a:cs typeface="Cambria"/>
              </a:rPr>
              <a:t>Answer:</a:t>
            </a:r>
            <a:endParaRPr sz="19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975"/>
              </a:spcBef>
              <a:buClr>
                <a:srgbClr val="124262"/>
              </a:buClr>
              <a:buSzPct val="842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1900" spc="12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900" spc="2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0066"/>
                </a:solidFill>
                <a:latin typeface="Cambria"/>
                <a:cs typeface="Cambria"/>
              </a:rPr>
              <a:t>Probability</a:t>
            </a:r>
            <a:r>
              <a:rPr sz="2000" spc="2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0.8</a:t>
            </a:r>
            <a:r>
              <a:rPr sz="2000" spc="2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900" spc="105" dirty="0">
                <a:solidFill>
                  <a:srgbClr val="252525"/>
                </a:solidFill>
                <a:latin typeface="Cambria"/>
                <a:cs typeface="Cambria"/>
              </a:rPr>
              <a:t>reflects</a:t>
            </a:r>
            <a:r>
              <a:rPr sz="19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that</a:t>
            </a:r>
            <a:r>
              <a:rPr sz="1900" spc="2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9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any</a:t>
            </a:r>
            <a:r>
              <a:rPr sz="2000" spc="2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neuron</a:t>
            </a:r>
            <a:r>
              <a:rPr sz="2000" spc="2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900" spc="95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19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0" dirty="0">
                <a:solidFill>
                  <a:srgbClr val="252525"/>
                </a:solidFill>
                <a:latin typeface="Cambria"/>
                <a:cs typeface="Cambria"/>
              </a:rPr>
              <a:t>that</a:t>
            </a:r>
            <a:r>
              <a:rPr sz="19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80" dirty="0">
                <a:solidFill>
                  <a:srgbClr val="252525"/>
                </a:solidFill>
                <a:latin typeface="Cambria"/>
                <a:cs typeface="Cambria"/>
              </a:rPr>
              <a:t>layer</a:t>
            </a:r>
            <a:r>
              <a:rPr sz="19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95" dirty="0">
                <a:solidFill>
                  <a:srgbClr val="252525"/>
                </a:solidFill>
                <a:latin typeface="Cambria"/>
                <a:cs typeface="Cambria"/>
              </a:rPr>
              <a:t>have</a:t>
            </a:r>
            <a:r>
              <a:rPr sz="19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-65" dirty="0">
                <a:solidFill>
                  <a:srgbClr val="FF0066"/>
                </a:solidFill>
                <a:latin typeface="Cambria"/>
                <a:cs typeface="Cambria"/>
              </a:rPr>
              <a:t>80%</a:t>
            </a:r>
            <a:r>
              <a:rPr sz="2000" spc="2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chances</a:t>
            </a:r>
            <a:r>
              <a:rPr sz="2000" spc="25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900" spc="12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900" spc="2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keep</a:t>
            </a:r>
            <a:r>
              <a:rPr sz="1900" spc="2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0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endParaRPr sz="19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200"/>
              </a:spcBef>
            </a:pPr>
            <a:r>
              <a:rPr sz="1900" spc="10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9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95" dirty="0">
                <a:solidFill>
                  <a:srgbClr val="252525"/>
                </a:solidFill>
                <a:latin typeface="Cambria"/>
                <a:cs typeface="Cambria"/>
              </a:rPr>
              <a:t>current</a:t>
            </a:r>
            <a:r>
              <a:rPr sz="19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85" dirty="0">
                <a:solidFill>
                  <a:srgbClr val="252525"/>
                </a:solidFill>
                <a:latin typeface="Cambria"/>
                <a:cs typeface="Cambria"/>
              </a:rPr>
              <a:t>iteration</a:t>
            </a:r>
            <a:r>
              <a:rPr sz="19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70" dirty="0">
                <a:solidFill>
                  <a:srgbClr val="252525"/>
                </a:solidFill>
                <a:latin typeface="Cambria"/>
                <a:cs typeface="Cambria"/>
              </a:rPr>
              <a:t>while</a:t>
            </a:r>
            <a:r>
              <a:rPr sz="19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-70" dirty="0">
                <a:solidFill>
                  <a:srgbClr val="FF0066"/>
                </a:solidFill>
                <a:latin typeface="Cambria"/>
                <a:cs typeface="Cambria"/>
              </a:rPr>
              <a:t>20%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chances</a:t>
            </a:r>
            <a:r>
              <a:rPr sz="2000" spc="15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0066"/>
                </a:solidFill>
                <a:latin typeface="Cambria"/>
                <a:cs typeface="Cambria"/>
              </a:rPr>
              <a:t>are</a:t>
            </a:r>
            <a:r>
              <a:rPr sz="2000" spc="18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0066"/>
                </a:solidFill>
                <a:latin typeface="Cambria"/>
                <a:cs typeface="Cambria"/>
              </a:rPr>
              <a:t>there</a:t>
            </a:r>
            <a:r>
              <a:rPr sz="20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to</a:t>
            </a:r>
            <a:r>
              <a:rPr sz="20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avoid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any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neuron</a:t>
            </a: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.</a:t>
            </a:r>
            <a:endParaRPr sz="19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995"/>
              </a:spcBef>
              <a:buClr>
                <a:srgbClr val="124262"/>
              </a:buClr>
              <a:buSzPct val="842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1900" spc="120" dirty="0">
                <a:solidFill>
                  <a:srgbClr val="252525"/>
                </a:solidFill>
                <a:latin typeface="Cambria"/>
                <a:cs typeface="Cambria"/>
              </a:rPr>
              <a:t>This</a:t>
            </a:r>
            <a:r>
              <a:rPr sz="1900" spc="3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95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9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25" dirty="0">
                <a:solidFill>
                  <a:srgbClr val="252525"/>
                </a:solidFill>
                <a:latin typeface="Cambria"/>
                <a:cs typeface="Cambria"/>
              </a:rPr>
              <a:t>done</a:t>
            </a:r>
            <a:r>
              <a:rPr sz="19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2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900" spc="3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0" dirty="0">
                <a:solidFill>
                  <a:srgbClr val="252525"/>
                </a:solidFill>
                <a:latin typeface="Cambria"/>
                <a:cs typeface="Cambria"/>
              </a:rPr>
              <a:t>each</a:t>
            </a:r>
            <a:r>
              <a:rPr sz="1900" spc="3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neuron</a:t>
            </a:r>
            <a:r>
              <a:rPr sz="19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separately</a:t>
            </a:r>
            <a:r>
              <a:rPr sz="2000" spc="3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in</a:t>
            </a:r>
            <a:r>
              <a:rPr sz="2000" spc="409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each</a:t>
            </a:r>
            <a:r>
              <a:rPr sz="2000" spc="3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0066"/>
                </a:solidFill>
                <a:latin typeface="Cambria"/>
                <a:cs typeface="Cambria"/>
              </a:rPr>
              <a:t>layer</a:t>
            </a:r>
            <a:r>
              <a:rPr sz="1900" spc="85" dirty="0">
                <a:solidFill>
                  <a:srgbClr val="252525"/>
                </a:solidFill>
                <a:latin typeface="Cambria"/>
                <a:cs typeface="Cambria"/>
              </a:rPr>
              <a:t>.</a:t>
            </a:r>
            <a:r>
              <a:rPr sz="1900" spc="3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9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20" dirty="0">
                <a:solidFill>
                  <a:srgbClr val="252525"/>
                </a:solidFill>
                <a:latin typeface="Cambria"/>
                <a:cs typeface="Cambria"/>
              </a:rPr>
              <a:t>Same</a:t>
            </a:r>
            <a:r>
              <a:rPr sz="1900" spc="4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process</a:t>
            </a:r>
            <a:r>
              <a:rPr sz="1900" spc="4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95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1900" spc="3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05" dirty="0">
                <a:solidFill>
                  <a:srgbClr val="252525"/>
                </a:solidFill>
                <a:latin typeface="Cambria"/>
                <a:cs typeface="Cambria"/>
              </a:rPr>
              <a:t>applicable</a:t>
            </a:r>
            <a:r>
              <a:rPr sz="19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2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endParaRPr sz="19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200"/>
              </a:spcBef>
            </a:pPr>
            <a:r>
              <a:rPr sz="1900" spc="11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9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Input</a:t>
            </a:r>
            <a:r>
              <a:rPr sz="2000" spc="1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0066"/>
                </a:solidFill>
                <a:latin typeface="Cambria"/>
                <a:cs typeface="Cambria"/>
              </a:rPr>
              <a:t>Layers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900" spc="120" dirty="0">
                <a:solidFill>
                  <a:srgbClr val="252525"/>
                </a:solidFill>
                <a:latin typeface="Cambria"/>
                <a:cs typeface="Cambria"/>
              </a:rPr>
              <a:t>as</a:t>
            </a:r>
            <a:r>
              <a:rPr sz="19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60" dirty="0">
                <a:solidFill>
                  <a:srgbClr val="252525"/>
                </a:solidFill>
                <a:latin typeface="Cambria"/>
                <a:cs typeface="Cambria"/>
              </a:rPr>
              <a:t>well</a:t>
            </a:r>
            <a:r>
              <a:rPr sz="19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9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05" dirty="0">
                <a:solidFill>
                  <a:srgbClr val="252525"/>
                </a:solidFill>
                <a:latin typeface="Cambria"/>
                <a:cs typeface="Cambria"/>
              </a:rPr>
              <a:t>decide</a:t>
            </a:r>
            <a:r>
              <a:rPr sz="19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about</a:t>
            </a:r>
            <a:r>
              <a:rPr sz="19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9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input</a:t>
            </a:r>
            <a:r>
              <a:rPr sz="20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participation</a:t>
            </a:r>
            <a:r>
              <a:rPr sz="20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in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each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FF0066"/>
                </a:solidFill>
                <a:latin typeface="Cambria"/>
                <a:cs typeface="Cambria"/>
              </a:rPr>
              <a:t>iteration</a:t>
            </a:r>
            <a:r>
              <a:rPr sz="1900" spc="95" dirty="0">
                <a:solidFill>
                  <a:srgbClr val="252525"/>
                </a:solidFill>
                <a:latin typeface="Cambria"/>
                <a:cs typeface="Cambria"/>
              </a:rPr>
              <a:t>.</a:t>
            </a:r>
            <a:endParaRPr sz="1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124262"/>
              </a:buClr>
              <a:buSzPct val="84210"/>
              <a:buFont typeface="Wingdings"/>
              <a:buChar char=""/>
              <a:tabLst>
                <a:tab pos="240665" algn="l"/>
                <a:tab pos="241300" algn="l"/>
                <a:tab pos="1870075" algn="l"/>
                <a:tab pos="6131560" algn="l"/>
                <a:tab pos="6657975" algn="l"/>
                <a:tab pos="7066280" algn="l"/>
                <a:tab pos="8300720" algn="l"/>
              </a:tabLst>
            </a:pPr>
            <a:r>
              <a:rPr sz="1900" spc="60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1900" spc="4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0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900" spc="45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2nd	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iteration</a:t>
            </a:r>
            <a:r>
              <a:rPr sz="1900" spc="100" dirty="0">
                <a:solidFill>
                  <a:srgbClr val="252525"/>
                </a:solidFill>
                <a:latin typeface="Cambria"/>
                <a:cs typeface="Cambria"/>
              </a:rPr>
              <a:t>,</a:t>
            </a:r>
            <a:r>
              <a:rPr sz="1900" spc="45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252525"/>
                </a:solidFill>
                <a:latin typeface="Cambria"/>
                <a:cs typeface="Cambria"/>
              </a:rPr>
              <a:t>we</a:t>
            </a:r>
            <a:r>
              <a:rPr sz="1900" spc="4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60" dirty="0">
                <a:solidFill>
                  <a:srgbClr val="252525"/>
                </a:solidFill>
                <a:latin typeface="Cambria"/>
                <a:cs typeface="Cambria"/>
              </a:rPr>
              <a:t>will</a:t>
            </a:r>
            <a:r>
              <a:rPr sz="1900" spc="4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00" dirty="0">
                <a:solidFill>
                  <a:srgbClr val="252525"/>
                </a:solidFill>
                <a:latin typeface="Cambria"/>
                <a:cs typeface="Cambria"/>
              </a:rPr>
              <a:t>have</a:t>
            </a:r>
            <a:r>
              <a:rPr sz="1900" spc="4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different	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set	</a:t>
            </a:r>
            <a:r>
              <a:rPr sz="2200" spc="175" dirty="0">
                <a:solidFill>
                  <a:srgbClr val="FF0066"/>
                </a:solidFill>
                <a:latin typeface="Cambria"/>
                <a:cs typeface="Cambria"/>
              </a:rPr>
              <a:t>of	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neurons	</a:t>
            </a:r>
            <a:r>
              <a:rPr sz="1900" spc="12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1900" spc="4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consider</a:t>
            </a:r>
            <a:r>
              <a:rPr sz="2200" spc="34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900" spc="135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1900" spc="4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drop</a:t>
            </a:r>
            <a:endParaRPr sz="22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based</a:t>
            </a:r>
            <a:r>
              <a:rPr sz="19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25" dirty="0">
                <a:solidFill>
                  <a:srgbClr val="252525"/>
                </a:solidFill>
                <a:latin typeface="Cambria"/>
                <a:cs typeface="Cambria"/>
              </a:rPr>
              <a:t>on</a:t>
            </a:r>
            <a:r>
              <a:rPr sz="19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0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9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probability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900" spc="95" dirty="0">
                <a:solidFill>
                  <a:srgbClr val="252525"/>
                </a:solidFill>
                <a:latin typeface="Cambria"/>
                <a:cs typeface="Cambria"/>
              </a:rPr>
              <a:t>values</a:t>
            </a:r>
            <a:r>
              <a:rPr sz="19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55" dirty="0">
                <a:solidFill>
                  <a:srgbClr val="252525"/>
                </a:solidFill>
                <a:latin typeface="Cambria"/>
                <a:cs typeface="Cambria"/>
              </a:rPr>
              <a:t>we</a:t>
            </a:r>
            <a:r>
              <a:rPr sz="19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75" dirty="0">
                <a:solidFill>
                  <a:srgbClr val="252525"/>
                </a:solidFill>
                <a:latin typeface="Cambria"/>
                <a:cs typeface="Cambria"/>
              </a:rPr>
              <a:t>are</a:t>
            </a:r>
            <a:r>
              <a:rPr sz="19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randomly</a:t>
            </a:r>
            <a:r>
              <a:rPr sz="19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00" dirty="0">
                <a:solidFill>
                  <a:srgbClr val="252525"/>
                </a:solidFill>
                <a:latin typeface="Cambria"/>
                <a:cs typeface="Cambria"/>
              </a:rPr>
              <a:t>selecting</a:t>
            </a:r>
            <a:r>
              <a:rPr sz="19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1900" spc="110" dirty="0">
                <a:solidFill>
                  <a:srgbClr val="252525"/>
                </a:solidFill>
                <a:latin typeface="Cambria"/>
                <a:cs typeface="Cambria"/>
              </a:rPr>
              <a:t>neurons.</a:t>
            </a:r>
            <a:endParaRPr sz="19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2115"/>
              </a:spcBef>
              <a:buClr>
                <a:srgbClr val="124262"/>
              </a:buClr>
              <a:buSzPct val="8421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1900" spc="114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19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3rd</a:t>
            </a:r>
            <a:r>
              <a:rPr sz="22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iteration</a:t>
            </a:r>
            <a:r>
              <a:rPr sz="22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0066"/>
                </a:solidFill>
                <a:latin typeface="Cambria"/>
                <a:cs typeface="Cambria"/>
              </a:rPr>
              <a:t>will</a:t>
            </a:r>
            <a:r>
              <a:rPr sz="22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have</a:t>
            </a:r>
            <a:r>
              <a:rPr sz="22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different</a:t>
            </a:r>
            <a:r>
              <a:rPr sz="2200" spc="1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set</a:t>
            </a:r>
            <a:r>
              <a:rPr sz="22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75" dirty="0">
                <a:solidFill>
                  <a:srgbClr val="FF0066"/>
                </a:solidFill>
                <a:latin typeface="Cambria"/>
                <a:cs typeface="Cambria"/>
              </a:rPr>
              <a:t>of</a:t>
            </a:r>
            <a:r>
              <a:rPr sz="2200" spc="20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neurons</a:t>
            </a:r>
            <a:r>
              <a:rPr sz="1900" spc="125" dirty="0">
                <a:solidFill>
                  <a:srgbClr val="252525"/>
                </a:solidFill>
                <a:latin typeface="Cambria"/>
                <a:cs typeface="Cambria"/>
              </a:rPr>
              <a:t>.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92297" y="211836"/>
            <a:ext cx="4314614" cy="17251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51" y="288290"/>
            <a:ext cx="2187956" cy="5318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74805" y="127761"/>
            <a:ext cx="242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30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0557" y="1059363"/>
            <a:ext cx="5878195" cy="16529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5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  <a:tab pos="673735" algn="l"/>
                <a:tab pos="1473835" algn="l"/>
                <a:tab pos="2562225" algn="l"/>
                <a:tab pos="3271520" algn="l"/>
                <a:tab pos="4097020" algn="l"/>
                <a:tab pos="5401945" algn="l"/>
              </a:tabLst>
            </a:pPr>
            <a:r>
              <a:rPr sz="2000" spc="245" dirty="0">
                <a:solidFill>
                  <a:srgbClr val="FF0066"/>
                </a:solidFill>
                <a:latin typeface="Cambria"/>
                <a:cs typeface="Cambria"/>
              </a:rPr>
              <a:t>Q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:	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W</a:t>
            </a:r>
            <a:r>
              <a:rPr sz="2000" spc="50" dirty="0">
                <a:solidFill>
                  <a:srgbClr val="FF0066"/>
                </a:solidFill>
                <a:latin typeface="Cambria"/>
                <a:cs typeface="Cambria"/>
              </a:rPr>
              <a:t>h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at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h</a:t>
            </a:r>
            <a:r>
              <a:rPr sz="2000" spc="150" dirty="0">
                <a:solidFill>
                  <a:srgbClr val="FF0066"/>
                </a:solidFill>
                <a:latin typeface="Cambria"/>
                <a:cs typeface="Cambria"/>
              </a:rPr>
              <a:t>ap</a:t>
            </a:r>
            <a:r>
              <a:rPr sz="2000" spc="140" dirty="0">
                <a:solidFill>
                  <a:srgbClr val="FF0066"/>
                </a:solidFill>
                <a:latin typeface="Cambria"/>
                <a:cs typeface="Cambria"/>
              </a:rPr>
              <a:t>p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en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75" dirty="0">
                <a:solidFill>
                  <a:srgbClr val="FF0066"/>
                </a:solidFill>
                <a:latin typeface="Cambria"/>
                <a:cs typeface="Cambria"/>
              </a:rPr>
              <a:t>wi</a:t>
            </a:r>
            <a:r>
              <a:rPr sz="2000" spc="35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h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95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h</a:t>
            </a:r>
            <a:r>
              <a:rPr sz="2000" spc="95" dirty="0">
                <a:solidFill>
                  <a:srgbClr val="FF0066"/>
                </a:solidFill>
                <a:latin typeface="Cambria"/>
                <a:cs typeface="Cambria"/>
              </a:rPr>
              <a:t>e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000" spc="85" dirty="0">
                <a:solidFill>
                  <a:srgbClr val="FF0066"/>
                </a:solidFill>
                <a:latin typeface="Cambria"/>
                <a:cs typeface="Cambria"/>
              </a:rPr>
              <a:t>e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180" dirty="0">
                <a:solidFill>
                  <a:srgbClr val="FF0066"/>
                </a:solidFill>
                <a:latin typeface="Cambria"/>
                <a:cs typeface="Cambria"/>
              </a:rPr>
              <a:t>d</a:t>
            </a:r>
            <a:r>
              <a:rPr sz="2000" spc="35" dirty="0">
                <a:solidFill>
                  <a:srgbClr val="FF0066"/>
                </a:solidFill>
                <a:latin typeface="Cambria"/>
                <a:cs typeface="Cambria"/>
              </a:rPr>
              <a:t>r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opp</a:t>
            </a:r>
            <a:r>
              <a:rPr sz="2000" spc="65" dirty="0">
                <a:solidFill>
                  <a:srgbClr val="FF0066"/>
                </a:solidFill>
                <a:latin typeface="Cambria"/>
                <a:cs typeface="Cambria"/>
              </a:rPr>
              <a:t>i</a:t>
            </a:r>
            <a:r>
              <a:rPr sz="2000" spc="140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g</a:t>
            </a:r>
            <a:r>
              <a:rPr sz="20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000" spc="145" dirty="0">
                <a:solidFill>
                  <a:srgbClr val="FF0066"/>
                </a:solidFill>
                <a:latin typeface="Cambria"/>
                <a:cs typeface="Cambria"/>
              </a:rPr>
              <a:t>and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200"/>
              </a:spcBef>
            </a:pP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selecting</a:t>
            </a:r>
            <a:r>
              <a:rPr sz="2000" spc="1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neurons?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1D6194"/>
              </a:buClr>
              <a:buFont typeface="Wingdings"/>
              <a:buChar char=""/>
              <a:tabLst>
                <a:tab pos="241300" algn="l"/>
              </a:tabLst>
            </a:pP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Answer:</a:t>
            </a:r>
            <a:r>
              <a:rPr sz="2000" spc="25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With</a:t>
            </a:r>
            <a:r>
              <a:rPr sz="2000" spc="2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dropping</a:t>
            </a:r>
            <a:r>
              <a:rPr sz="2000" spc="2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some</a:t>
            </a:r>
            <a:r>
              <a:rPr sz="2000" spc="2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000" spc="2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2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neurons,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1722" y="2871977"/>
            <a:ext cx="2377440" cy="2895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0"/>
              </a:lnSpc>
              <a:tabLst>
                <a:tab pos="1195070" algn="l"/>
              </a:tabLst>
            </a:pP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Thinned	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network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757" y="2838704"/>
            <a:ext cx="5713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45465" algn="l"/>
                <a:tab pos="1100455" algn="l"/>
                <a:tab pos="2258695" algn="l"/>
                <a:tab pos="4945380" algn="l"/>
                <a:tab pos="5354320" algn="l"/>
              </a:tabLst>
            </a:pP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	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are	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forming	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a	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in	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1</a:t>
            </a:r>
            <a:r>
              <a:rPr sz="1950" spc="142" baseline="25641" dirty="0">
                <a:solidFill>
                  <a:srgbClr val="404040"/>
                </a:solidFill>
                <a:latin typeface="Cambria"/>
                <a:cs typeface="Cambria"/>
              </a:rPr>
              <a:t>st</a:t>
            </a:r>
            <a:endParaRPr sz="1950" baseline="25641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5233" y="3219704"/>
            <a:ext cx="450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187" baseline="-16666" dirty="0">
                <a:solidFill>
                  <a:srgbClr val="404040"/>
                </a:solidFill>
                <a:latin typeface="Cambria"/>
                <a:cs typeface="Cambria"/>
              </a:rPr>
              <a:t>2</a:t>
            </a:r>
            <a:r>
              <a:rPr sz="1300" spc="125" dirty="0">
                <a:solidFill>
                  <a:srgbClr val="404040"/>
                </a:solidFill>
                <a:latin typeface="Cambria"/>
                <a:cs typeface="Cambria"/>
              </a:rPr>
              <a:t>nd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68192" y="3295903"/>
            <a:ext cx="34105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88390" algn="l"/>
                <a:tab pos="2442210" algn="l"/>
                <a:tab pos="3013710" algn="l"/>
              </a:tabLst>
            </a:pP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spc="30" dirty="0">
                <a:solidFill>
                  <a:srgbClr val="404040"/>
                </a:solidFill>
                <a:latin typeface="Cambria"/>
                <a:cs typeface="Cambria"/>
              </a:rPr>
              <a:t>r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atio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,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r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157" y="3144113"/>
            <a:ext cx="225552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152525" algn="l"/>
                <a:tab pos="1364615" algn="l"/>
              </a:tabLst>
            </a:pP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iteration,		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while 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f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o</a:t>
            </a:r>
            <a:r>
              <a:rPr sz="2000" spc="30" dirty="0">
                <a:solidFill>
                  <a:srgbClr val="404040"/>
                </a:solidFill>
                <a:latin typeface="Cambria"/>
                <a:cs typeface="Cambria"/>
              </a:rPr>
              <a:t>r</a:t>
            </a:r>
            <a:r>
              <a:rPr sz="2000" spc="215" dirty="0">
                <a:solidFill>
                  <a:srgbClr val="404040"/>
                </a:solidFill>
                <a:latin typeface="Cambria"/>
                <a:cs typeface="Cambria"/>
              </a:rPr>
              <a:t>m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g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di</a:t>
            </a:r>
            <a:r>
              <a:rPr sz="2000" spc="200" dirty="0">
                <a:solidFill>
                  <a:srgbClr val="404040"/>
                </a:solidFill>
                <a:latin typeface="Cambria"/>
                <a:cs typeface="Cambria"/>
              </a:rPr>
              <a:t>f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f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spc="30" dirty="0">
                <a:solidFill>
                  <a:srgbClr val="404040"/>
                </a:solidFill>
                <a:latin typeface="Cambria"/>
                <a:cs typeface="Cambria"/>
              </a:rPr>
              <a:t>r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t  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on.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3895" y="3786378"/>
            <a:ext cx="2345690" cy="2895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0"/>
              </a:lnSpc>
              <a:tabLst>
                <a:tab pos="1179830" algn="l"/>
              </a:tabLst>
            </a:pP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Thinned	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network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57265" y="3753103"/>
            <a:ext cx="919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8015" algn="l"/>
              </a:tabLst>
            </a:pP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	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so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1276" y="2101595"/>
            <a:ext cx="5004816" cy="218998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00557" y="4742179"/>
            <a:ext cx="66357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4189B3"/>
              </a:buClr>
              <a:buSzPct val="73809"/>
              <a:buFont typeface="Wingdings"/>
              <a:buChar char=""/>
              <a:tabLst>
                <a:tab pos="241300" algn="l"/>
              </a:tabLst>
            </a:pPr>
            <a:r>
              <a:rPr sz="2100" spc="135" dirty="0">
                <a:solidFill>
                  <a:srgbClr val="FF0066"/>
                </a:solidFill>
                <a:latin typeface="Cambria"/>
                <a:cs typeface="Cambria"/>
              </a:rPr>
              <a:t>Q:</a:t>
            </a:r>
            <a:r>
              <a:rPr sz="21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100" spc="120" dirty="0">
                <a:solidFill>
                  <a:srgbClr val="FF0066"/>
                </a:solidFill>
                <a:latin typeface="Cambria"/>
                <a:cs typeface="Cambria"/>
              </a:rPr>
              <a:t>How</a:t>
            </a:r>
            <a:r>
              <a:rPr sz="21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100" spc="150" dirty="0">
                <a:solidFill>
                  <a:srgbClr val="FF0066"/>
                </a:solidFill>
                <a:latin typeface="Cambria"/>
                <a:cs typeface="Cambria"/>
              </a:rPr>
              <a:t>many</a:t>
            </a:r>
            <a:r>
              <a:rPr sz="21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100" spc="130" dirty="0">
                <a:solidFill>
                  <a:srgbClr val="FF0066"/>
                </a:solidFill>
                <a:latin typeface="Cambria"/>
                <a:cs typeface="Cambria"/>
              </a:rPr>
              <a:t>thinned</a:t>
            </a:r>
            <a:r>
              <a:rPr sz="2100" spc="15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100" spc="105" dirty="0">
                <a:solidFill>
                  <a:srgbClr val="FF0066"/>
                </a:solidFill>
                <a:latin typeface="Cambria"/>
                <a:cs typeface="Cambria"/>
              </a:rPr>
              <a:t>network</a:t>
            </a:r>
            <a:r>
              <a:rPr sz="2100" spc="18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100" spc="80" dirty="0">
                <a:solidFill>
                  <a:srgbClr val="FF0066"/>
                </a:solidFill>
                <a:latin typeface="Cambria"/>
                <a:cs typeface="Cambria"/>
              </a:rPr>
              <a:t>are</a:t>
            </a:r>
            <a:r>
              <a:rPr sz="2100" spc="18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100" spc="114" dirty="0">
                <a:solidFill>
                  <a:srgbClr val="FF0066"/>
                </a:solidFill>
                <a:latin typeface="Cambria"/>
                <a:cs typeface="Cambria"/>
              </a:rPr>
              <a:t>possible</a:t>
            </a:r>
            <a:r>
              <a:rPr sz="2100" spc="2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100" spc="100" dirty="0">
                <a:solidFill>
                  <a:srgbClr val="FF0066"/>
                </a:solidFill>
                <a:latin typeface="Cambria"/>
                <a:cs typeface="Cambria"/>
              </a:rPr>
              <a:t>here?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0557" y="5342064"/>
            <a:ext cx="8665845" cy="7061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60"/>
              </a:spcBef>
              <a:buClr>
                <a:srgbClr val="4189B3"/>
              </a:buClr>
              <a:buSzPct val="73809"/>
              <a:buFont typeface="Wingdings"/>
              <a:buChar char=""/>
              <a:tabLst>
                <a:tab pos="241300" algn="l"/>
              </a:tabLst>
            </a:pPr>
            <a:r>
              <a:rPr sz="2100" spc="105" dirty="0">
                <a:solidFill>
                  <a:srgbClr val="585858"/>
                </a:solidFill>
                <a:latin typeface="Cambria"/>
                <a:cs typeface="Cambria"/>
              </a:rPr>
              <a:t>Answer:</a:t>
            </a:r>
            <a:r>
              <a:rPr sz="2100" spc="3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8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2100" spc="3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14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2100" spc="3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05" dirty="0">
                <a:solidFill>
                  <a:srgbClr val="585858"/>
                </a:solidFill>
                <a:latin typeface="Cambria"/>
                <a:cs typeface="Cambria"/>
              </a:rPr>
              <a:t>neural</a:t>
            </a:r>
            <a:r>
              <a:rPr sz="2100" spc="3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10" dirty="0">
                <a:solidFill>
                  <a:srgbClr val="585858"/>
                </a:solidFill>
                <a:latin typeface="Cambria"/>
                <a:cs typeface="Cambria"/>
              </a:rPr>
              <a:t>network,</a:t>
            </a:r>
            <a:r>
              <a:rPr sz="2100" spc="3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40" dirty="0">
                <a:solidFill>
                  <a:srgbClr val="585858"/>
                </a:solidFill>
                <a:latin typeface="Cambria"/>
                <a:cs typeface="Cambria"/>
              </a:rPr>
              <a:t>if</a:t>
            </a:r>
            <a:r>
              <a:rPr sz="2100" spc="3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70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100" spc="3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10" dirty="0">
                <a:solidFill>
                  <a:srgbClr val="585858"/>
                </a:solidFill>
                <a:latin typeface="Cambria"/>
                <a:cs typeface="Cambria"/>
              </a:rPr>
              <a:t>have</a:t>
            </a:r>
            <a:r>
              <a:rPr sz="2100" spc="3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20" dirty="0">
                <a:solidFill>
                  <a:srgbClr val="585858"/>
                </a:solidFill>
                <a:latin typeface="Cambria"/>
                <a:cs typeface="Cambria"/>
              </a:rPr>
              <a:t>N-nodes,</a:t>
            </a:r>
            <a:r>
              <a:rPr sz="2100" spc="3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30" dirty="0">
                <a:solidFill>
                  <a:srgbClr val="585858"/>
                </a:solidFill>
                <a:latin typeface="Cambria"/>
                <a:cs typeface="Cambria"/>
              </a:rPr>
              <a:t>then</a:t>
            </a:r>
            <a:r>
              <a:rPr sz="2100" spc="3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25" dirty="0">
                <a:solidFill>
                  <a:srgbClr val="585858"/>
                </a:solidFill>
                <a:latin typeface="Cambria"/>
                <a:cs typeface="Cambria"/>
              </a:rPr>
              <a:t>possible</a:t>
            </a:r>
            <a:endParaRPr sz="21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55"/>
              </a:spcBef>
            </a:pPr>
            <a:r>
              <a:rPr sz="2100" spc="135" dirty="0">
                <a:solidFill>
                  <a:srgbClr val="585858"/>
                </a:solidFill>
                <a:latin typeface="Cambria"/>
                <a:cs typeface="Cambria"/>
              </a:rPr>
              <a:t>Thinned</a:t>
            </a:r>
            <a:r>
              <a:rPr sz="21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10" dirty="0">
                <a:solidFill>
                  <a:srgbClr val="585858"/>
                </a:solidFill>
                <a:latin typeface="Cambria"/>
                <a:cs typeface="Cambria"/>
              </a:rPr>
              <a:t>networks</a:t>
            </a:r>
            <a:r>
              <a:rPr sz="21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80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21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100" spc="120" dirty="0">
                <a:solidFill>
                  <a:srgbClr val="585858"/>
                </a:solidFill>
                <a:latin typeface="Cambria"/>
                <a:cs typeface="Cambria"/>
              </a:rPr>
              <a:t>possible.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59518" y="5314657"/>
            <a:ext cx="378460" cy="4057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295"/>
              </a:lnSpc>
            </a:pPr>
            <a:r>
              <a:rPr sz="4200" spc="225" baseline="-16865" dirty="0">
                <a:solidFill>
                  <a:srgbClr val="585858"/>
                </a:solidFill>
                <a:latin typeface="Cambria"/>
                <a:cs typeface="Cambria"/>
              </a:rPr>
              <a:t>2</a:t>
            </a:r>
            <a:r>
              <a:rPr sz="1850" spc="150" dirty="0">
                <a:solidFill>
                  <a:srgbClr val="585858"/>
                </a:solidFill>
                <a:latin typeface="Cambria"/>
                <a:cs typeface="Cambria"/>
              </a:rPr>
              <a:t>n</a:t>
            </a:r>
            <a:endParaRPr sz="18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" y="45465"/>
            <a:ext cx="4419600" cy="4739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51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7044" y="3400044"/>
            <a:ext cx="57910" cy="579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5556" y="664590"/>
            <a:ext cx="10300335" cy="1889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95" dirty="0">
                <a:solidFill>
                  <a:srgbClr val="252525"/>
                </a:solidFill>
                <a:latin typeface="Cambria"/>
                <a:cs typeface="Cambria"/>
              </a:rPr>
              <a:t>What</a:t>
            </a:r>
            <a:r>
              <a:rPr sz="20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0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20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Augmentation?</a:t>
            </a:r>
            <a:endParaRPr sz="2000" dirty="0">
              <a:latin typeface="Cambria"/>
              <a:cs typeface="Cambria"/>
            </a:endParaRPr>
          </a:p>
          <a:p>
            <a:pPr marL="469900" marR="5080" lvl="1" indent="-229235" algn="just">
              <a:lnSpc>
                <a:spcPct val="170000"/>
              </a:lnSpc>
              <a:spcBef>
                <a:spcPts val="2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470534" algn="l"/>
              </a:tabLst>
            </a:pPr>
            <a:r>
              <a:rPr sz="2000" spc="245" dirty="0">
                <a:solidFill>
                  <a:srgbClr val="252525"/>
                </a:solidFill>
                <a:latin typeface="Cambria"/>
                <a:cs typeface="Cambria"/>
              </a:rPr>
              <a:t>A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regularization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technique, </a:t>
            </a:r>
            <a:r>
              <a:rPr sz="2000" spc="85" dirty="0">
                <a:solidFill>
                  <a:srgbClr val="252525"/>
                </a:solidFill>
                <a:latin typeface="Cambria"/>
                <a:cs typeface="Cambria"/>
              </a:rPr>
              <a:t>whereby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the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dataset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expanded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by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the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creation </a:t>
            </a:r>
            <a:r>
              <a:rPr sz="2000" spc="185" dirty="0">
                <a:solidFill>
                  <a:srgbClr val="252525"/>
                </a:solidFill>
                <a:latin typeface="Cambria"/>
                <a:cs typeface="Cambria"/>
              </a:rPr>
              <a:t>of </a:t>
            </a:r>
            <a:r>
              <a:rPr sz="20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252525"/>
                </a:solidFill>
                <a:latin typeface="Cambria"/>
                <a:cs typeface="Cambria"/>
              </a:rPr>
              <a:t>artificial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variations </a:t>
            </a:r>
            <a:r>
              <a:rPr sz="2000" spc="145" dirty="0">
                <a:solidFill>
                  <a:srgbClr val="252525"/>
                </a:solidFill>
                <a:latin typeface="Cambria"/>
                <a:cs typeface="Cambria"/>
              </a:rPr>
              <a:t>such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as </a:t>
            </a:r>
            <a:r>
              <a:rPr sz="2000" spc="155" dirty="0">
                <a:solidFill>
                  <a:srgbClr val="252525"/>
                </a:solidFill>
                <a:latin typeface="Cambria"/>
                <a:cs typeface="Cambria"/>
              </a:rPr>
              <a:t>zooming,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rotation,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shifting,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salt/pepper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noise,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blur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etc.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42504" y="3659123"/>
            <a:ext cx="4062984" cy="20574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35940" y="2816732"/>
            <a:ext cx="10128250" cy="3933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720" indent="-229870">
              <a:lnSpc>
                <a:spcPct val="100000"/>
              </a:lnSpc>
              <a:spcBef>
                <a:spcPts val="105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300355" algn="l"/>
              </a:tabLst>
            </a:pP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3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augmentation</a:t>
            </a:r>
            <a:r>
              <a:rPr sz="2000" spc="3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approach</a:t>
            </a:r>
            <a:r>
              <a:rPr sz="2000" spc="3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chosen</a:t>
            </a:r>
            <a:r>
              <a:rPr sz="20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000" spc="3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often</a:t>
            </a:r>
            <a:r>
              <a:rPr sz="2000" spc="3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more</a:t>
            </a:r>
            <a:r>
              <a:rPr sz="2000" spc="3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important</a:t>
            </a:r>
            <a:r>
              <a:rPr sz="2000" spc="3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than</a:t>
            </a:r>
            <a:r>
              <a:rPr sz="2000" spc="3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type</a:t>
            </a:r>
            <a:r>
              <a:rPr sz="2000" spc="3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endParaRPr sz="2000" dirty="0">
              <a:latin typeface="Cambria"/>
              <a:cs typeface="Cambria"/>
            </a:endParaRPr>
          </a:p>
          <a:p>
            <a:pPr marL="299720" algn="just">
              <a:lnSpc>
                <a:spcPct val="100000"/>
              </a:lnSpc>
              <a:spcBef>
                <a:spcPts val="1680"/>
              </a:spcBef>
            </a:pP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network</a:t>
            </a:r>
            <a:r>
              <a:rPr sz="20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architecture</a:t>
            </a:r>
            <a:r>
              <a:rPr sz="20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used.</a:t>
            </a:r>
            <a:endParaRPr sz="2000" dirty="0">
              <a:latin typeface="Cambria"/>
              <a:cs typeface="Cambria"/>
            </a:endParaRPr>
          </a:p>
          <a:p>
            <a:pPr marL="241300" marR="3517900" indent="-228600" algn="just">
              <a:lnSpc>
                <a:spcPts val="4079"/>
              </a:lnSpc>
              <a:spcBef>
                <a:spcPts val="215"/>
              </a:spcBef>
              <a:buClr>
                <a:srgbClr val="E84B21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Simple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data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augmentation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252525"/>
                </a:solidFill>
                <a:latin typeface="Cambria"/>
                <a:cs typeface="Cambria"/>
              </a:rPr>
              <a:t>like</a:t>
            </a:r>
            <a:r>
              <a:rPr sz="2000" spc="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rotation,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flip,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distortion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,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etc.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has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proven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to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improve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generalization</a:t>
            </a:r>
            <a:r>
              <a:rPr sz="2000" spc="6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performance,</a:t>
            </a:r>
            <a:r>
              <a:rPr sz="2000" spc="6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2000" spc="6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simple</a:t>
            </a:r>
            <a:r>
              <a:rPr sz="2000" spc="6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fact</a:t>
            </a:r>
            <a:r>
              <a:rPr sz="2000" spc="6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that</a:t>
            </a:r>
            <a:endParaRPr sz="2000" dirty="0">
              <a:latin typeface="Cambria"/>
              <a:cs typeface="Cambria"/>
            </a:endParaRPr>
          </a:p>
          <a:p>
            <a:pPr marL="241300" algn="just">
              <a:lnSpc>
                <a:spcPct val="100000"/>
              </a:lnSpc>
              <a:spcBef>
                <a:spcPts val="1265"/>
              </a:spcBef>
            </a:pP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adding</a:t>
            </a:r>
            <a:r>
              <a:rPr sz="2000" spc="3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more</a:t>
            </a:r>
            <a:r>
              <a:rPr sz="2000" spc="3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252525"/>
                </a:solidFill>
                <a:latin typeface="Cambria"/>
                <a:cs typeface="Cambria"/>
              </a:rPr>
              <a:t>variation</a:t>
            </a:r>
            <a:r>
              <a:rPr sz="2000" spc="3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000" spc="3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3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same</a:t>
            </a:r>
            <a:r>
              <a:rPr sz="2000" spc="3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image</a:t>
            </a:r>
            <a:r>
              <a:rPr sz="2000" spc="3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252525"/>
                </a:solidFill>
                <a:latin typeface="Cambria"/>
                <a:cs typeface="Cambria"/>
              </a:rPr>
              <a:t>makes</a:t>
            </a:r>
            <a:r>
              <a:rPr sz="2000" spc="3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endParaRPr sz="2000" dirty="0">
              <a:latin typeface="Cambria"/>
              <a:cs typeface="Cambria"/>
            </a:endParaRPr>
          </a:p>
          <a:p>
            <a:pPr marL="241300" marR="3515995" algn="just">
              <a:lnSpc>
                <a:spcPct val="170000"/>
              </a:lnSpc>
            </a:pP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difficult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252525"/>
                </a:solidFill>
                <a:latin typeface="Cambria"/>
                <a:cs typeface="Cambria"/>
              </a:rPr>
              <a:t>model</a:t>
            </a:r>
            <a:r>
              <a:rPr sz="20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252525"/>
                </a:solidFill>
                <a:latin typeface="Cambria"/>
                <a:cs typeface="Cambria"/>
              </a:rPr>
              <a:t>memorize,</a:t>
            </a:r>
            <a:r>
              <a:rPr sz="20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252525"/>
                </a:solidFill>
                <a:latin typeface="Cambria"/>
                <a:cs typeface="Cambria"/>
              </a:rPr>
              <a:t>i.e.,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OVERFITTING</a:t>
            </a:r>
            <a:r>
              <a:rPr sz="2000" spc="105" dirty="0">
                <a:solidFill>
                  <a:srgbClr val="505046"/>
                </a:solidFill>
                <a:latin typeface="Cambria"/>
                <a:cs typeface="Cambria"/>
              </a:rPr>
              <a:t>.</a:t>
            </a: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824" y="228600"/>
            <a:ext cx="10934700" cy="6346190"/>
          </a:xfrm>
          <a:custGeom>
            <a:avLst/>
            <a:gdLst/>
            <a:ahLst/>
            <a:cxnLst/>
            <a:rect l="l" t="t" r="r" b="b"/>
            <a:pathLst>
              <a:path w="10934700" h="6346190">
                <a:moveTo>
                  <a:pt x="10934700" y="0"/>
                </a:moveTo>
                <a:lnTo>
                  <a:pt x="0" y="0"/>
                </a:lnTo>
                <a:lnTo>
                  <a:pt x="0" y="6345936"/>
                </a:lnTo>
                <a:lnTo>
                  <a:pt x="10934700" y="6345936"/>
                </a:lnTo>
                <a:lnTo>
                  <a:pt x="10934700" y="0"/>
                </a:lnTo>
                <a:close/>
              </a:path>
            </a:pathLst>
          </a:custGeom>
          <a:solidFill>
            <a:srgbClr val="4189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1826" y="3122495"/>
            <a:ext cx="339090" cy="59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0"/>
              </a:lnSpc>
            </a:pPr>
            <a:r>
              <a:rPr sz="4000" b="1" spc="32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228600"/>
            <a:ext cx="283845" cy="6346190"/>
          </a:xfrm>
          <a:custGeom>
            <a:avLst/>
            <a:gdLst/>
            <a:ahLst/>
            <a:cxnLst/>
            <a:rect l="l" t="t" r="r" b="b"/>
            <a:pathLst>
              <a:path w="283845" h="6346190">
                <a:moveTo>
                  <a:pt x="283464" y="0"/>
                </a:moveTo>
                <a:lnTo>
                  <a:pt x="0" y="0"/>
                </a:lnTo>
                <a:lnTo>
                  <a:pt x="0" y="6345936"/>
                </a:lnTo>
                <a:lnTo>
                  <a:pt x="283464" y="6345936"/>
                </a:lnTo>
                <a:lnTo>
                  <a:pt x="283464" y="0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200" y="1943100"/>
            <a:ext cx="8737600" cy="2247900"/>
          </a:xfrm>
          <a:custGeom>
            <a:avLst/>
            <a:gdLst/>
            <a:ahLst/>
            <a:cxnLst/>
            <a:rect l="l" t="t" r="r" b="b"/>
            <a:pathLst>
              <a:path w="8737600" h="2247900">
                <a:moveTo>
                  <a:pt x="8737092" y="0"/>
                </a:moveTo>
                <a:lnTo>
                  <a:pt x="0" y="0"/>
                </a:lnTo>
                <a:lnTo>
                  <a:pt x="0" y="2247900"/>
                </a:lnTo>
                <a:lnTo>
                  <a:pt x="8737092" y="2247900"/>
                </a:lnTo>
                <a:lnTo>
                  <a:pt x="8737092" y="0"/>
                </a:lnTo>
                <a:close/>
              </a:path>
            </a:pathLst>
          </a:custGeom>
          <a:solidFill>
            <a:srgbClr val="4189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7478" y="6331711"/>
            <a:ext cx="10026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Cambria"/>
                <a:cs typeface="Cambria"/>
              </a:rPr>
              <a:t>28,</a:t>
            </a:r>
            <a:r>
              <a:rPr sz="11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18772" y="6307328"/>
            <a:ext cx="218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52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A5B3-7A6D-4BAE-B907-80DD11A3F668}"/>
              </a:ext>
            </a:extLst>
          </p:cNvPr>
          <p:cNvSpPr txBox="1"/>
          <p:nvPr/>
        </p:nvSpPr>
        <p:spPr>
          <a:xfrm>
            <a:off x="3010916" y="2590800"/>
            <a:ext cx="6971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Batches, Epochs, Gradient problems, Optimizers.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2386" y="947420"/>
            <a:ext cx="8318500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Loading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data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set</a:t>
            </a:r>
            <a:r>
              <a:rPr sz="20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memory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have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two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options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-15" dirty="0">
                <a:solidFill>
                  <a:srgbClr val="585858"/>
                </a:solidFill>
                <a:latin typeface="Cambria"/>
                <a:cs typeface="Cambria"/>
              </a:rPr>
              <a:t>-</a:t>
            </a:r>
            <a:endParaRPr sz="2000">
              <a:latin typeface="Cambria"/>
              <a:cs typeface="Cambria"/>
            </a:endParaRPr>
          </a:p>
          <a:p>
            <a:pPr marL="697865" lvl="1" indent="-457200">
              <a:lnSpc>
                <a:spcPct val="100000"/>
              </a:lnSpc>
              <a:spcBef>
                <a:spcPts val="1800"/>
              </a:spcBef>
              <a:buClr>
                <a:srgbClr val="89B9D3"/>
              </a:buClr>
              <a:buSzPct val="75000"/>
              <a:buAutoNum type="arabicPeriod"/>
              <a:tabLst>
                <a:tab pos="697865" algn="l"/>
                <a:tab pos="698500" algn="l"/>
              </a:tabLst>
            </a:pP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You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can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585858"/>
                </a:solidFill>
                <a:latin typeface="Cambria"/>
                <a:cs typeface="Cambria"/>
              </a:rPr>
              <a:t>either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load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whole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data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set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memory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at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once</a:t>
            </a:r>
            <a:endParaRPr sz="2000">
              <a:latin typeface="Cambria"/>
              <a:cs typeface="Cambria"/>
            </a:endParaRPr>
          </a:p>
          <a:p>
            <a:pPr marL="697865" lvl="1" indent="-457200">
              <a:lnSpc>
                <a:spcPct val="100000"/>
              </a:lnSpc>
              <a:spcBef>
                <a:spcPts val="1800"/>
              </a:spcBef>
              <a:buClr>
                <a:srgbClr val="89B9D3"/>
              </a:buClr>
              <a:buSzPct val="75000"/>
              <a:buAutoNum type="arabicPeriod"/>
              <a:tabLst>
                <a:tab pos="697865" algn="l"/>
                <a:tab pos="698500" algn="l"/>
              </a:tabLst>
            </a:pP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You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can</a:t>
            </a:r>
            <a:r>
              <a:rPr sz="2000" spc="1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load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sample</a:t>
            </a:r>
            <a:r>
              <a:rPr sz="2000" spc="2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set</a:t>
            </a:r>
            <a:r>
              <a:rPr sz="2000" spc="1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data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into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memory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8457" y="2751073"/>
            <a:ext cx="2880995" cy="295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471531" y="2726182"/>
            <a:ext cx="933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8214" y="3208654"/>
            <a:ext cx="903224" cy="29565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0497" y="3208654"/>
            <a:ext cx="2121789" cy="2956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3328" y="3208654"/>
            <a:ext cx="2737104" cy="29565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2386" y="2574010"/>
            <a:ext cx="8131809" cy="94106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0" dirty="0">
                <a:solidFill>
                  <a:srgbClr val="585858"/>
                </a:solidFill>
                <a:latin typeface="Cambria"/>
                <a:cs typeface="Cambria"/>
              </a:rPr>
              <a:t>While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training</a:t>
            </a:r>
            <a:r>
              <a:rPr sz="20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neural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network,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instead</a:t>
            </a:r>
            <a:r>
              <a:rPr sz="2000" spc="1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of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sending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205"/>
              </a:spcBef>
              <a:tabLst>
                <a:tab pos="1503045" algn="l"/>
                <a:tab pos="5116830" algn="l"/>
                <a:tab pos="8050530" algn="l"/>
              </a:tabLst>
            </a:pPr>
            <a:r>
              <a:rPr sz="2000" spc="75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2000" spc="5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0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000" spc="65" dirty="0">
                <a:solidFill>
                  <a:srgbClr val="585858"/>
                </a:solidFill>
                <a:latin typeface="Cambria"/>
                <a:cs typeface="Cambria"/>
              </a:rPr>
              <a:t>i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n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p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u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t</a:t>
            </a:r>
            <a:r>
              <a:rPr sz="2000" spc="20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2000" spc="80" dirty="0">
                <a:solidFill>
                  <a:srgbClr val="585858"/>
                </a:solidFill>
                <a:latin typeface="Cambria"/>
                <a:cs typeface="Cambria"/>
              </a:rPr>
              <a:t>t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o</a:t>
            </a:r>
            <a:r>
              <a:rPr sz="20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20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4989" y="267588"/>
            <a:ext cx="2019045" cy="53187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53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0016" y="3790188"/>
            <a:ext cx="10685145" cy="339194"/>
          </a:xfrm>
          <a:prstGeom prst="rect">
            <a:avLst/>
          </a:prstGeom>
          <a:ln w="9525">
            <a:solidFill>
              <a:srgbClr val="FF0066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sz="2000" b="1" spc="-5" dirty="0">
                <a:solidFill>
                  <a:srgbClr val="C00000"/>
                </a:solidFill>
                <a:latin typeface="Constantia"/>
                <a:cs typeface="Constantia"/>
              </a:rPr>
              <a:t>Number</a:t>
            </a:r>
            <a:r>
              <a:rPr sz="2000" b="1" spc="-1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2000" b="1" spc="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spc="-10" dirty="0">
                <a:solidFill>
                  <a:srgbClr val="0066FF"/>
                </a:solidFill>
                <a:latin typeface="Constantia"/>
                <a:cs typeface="Constantia"/>
              </a:rPr>
              <a:t>batches</a:t>
            </a:r>
            <a:r>
              <a:rPr sz="2000" b="1" spc="-45" dirty="0">
                <a:solidFill>
                  <a:srgbClr val="0066FF"/>
                </a:solidFill>
                <a:latin typeface="Constantia"/>
                <a:cs typeface="Constantia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Constantia"/>
                <a:cs typeface="Constantia"/>
              </a:rPr>
              <a:t>Number</a:t>
            </a:r>
            <a:r>
              <a:rPr sz="2000" b="1" spc="-14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onstantia"/>
                <a:cs typeface="Constantia"/>
              </a:rPr>
              <a:t>of</a:t>
            </a:r>
            <a:r>
              <a:rPr sz="2000" b="1" spc="5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spc="-10" dirty="0">
                <a:solidFill>
                  <a:srgbClr val="0066FF"/>
                </a:solidFill>
                <a:latin typeface="Constantia"/>
                <a:cs typeface="Constantia"/>
              </a:rPr>
              <a:t>images</a:t>
            </a:r>
            <a:r>
              <a:rPr sz="2000" b="1" spc="-40" dirty="0">
                <a:solidFill>
                  <a:srgbClr val="0066FF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0066FF"/>
                </a:solidFill>
                <a:latin typeface="Constantia"/>
                <a:cs typeface="Constantia"/>
              </a:rPr>
              <a:t>in</a:t>
            </a:r>
            <a:r>
              <a:rPr sz="2000" b="1" spc="-90" dirty="0">
                <a:solidFill>
                  <a:srgbClr val="0066FF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0066FF"/>
                </a:solidFill>
                <a:latin typeface="Constantia"/>
                <a:cs typeface="Constantia"/>
              </a:rPr>
              <a:t>a</a:t>
            </a:r>
            <a:r>
              <a:rPr sz="2000" b="1" spc="-90" dirty="0">
                <a:solidFill>
                  <a:srgbClr val="0066FF"/>
                </a:solidFill>
                <a:latin typeface="Constantia"/>
                <a:cs typeface="Constantia"/>
              </a:rPr>
              <a:t> </a:t>
            </a:r>
            <a:r>
              <a:rPr sz="2000" b="1" spc="-5" dirty="0">
                <a:solidFill>
                  <a:srgbClr val="0066FF"/>
                </a:solidFill>
                <a:latin typeface="Constantia"/>
                <a:cs typeface="Constantia"/>
              </a:rPr>
              <a:t>single</a:t>
            </a:r>
            <a:r>
              <a:rPr sz="2000" b="1" spc="-60" dirty="0">
                <a:solidFill>
                  <a:srgbClr val="0066FF"/>
                </a:solidFill>
                <a:latin typeface="Constantia"/>
                <a:cs typeface="Constantia"/>
              </a:rPr>
              <a:t> </a:t>
            </a:r>
            <a:r>
              <a:rPr sz="2000" b="1" spc="-10" dirty="0">
                <a:solidFill>
                  <a:srgbClr val="0066FF"/>
                </a:solidFill>
                <a:latin typeface="Constantia"/>
                <a:cs typeface="Constantia"/>
              </a:rPr>
              <a:t>batch</a:t>
            </a:r>
            <a:r>
              <a:rPr sz="2000" b="1" spc="-35" dirty="0">
                <a:solidFill>
                  <a:srgbClr val="0066FF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onstantia"/>
                <a:cs typeface="Constantia"/>
              </a:rPr>
              <a:t>=</a:t>
            </a:r>
            <a:r>
              <a:rPr sz="2000" b="1" spc="4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spc="-40" dirty="0">
                <a:solidFill>
                  <a:srgbClr val="C00000"/>
                </a:solidFill>
                <a:latin typeface="Constantia"/>
                <a:cs typeface="Constantia"/>
              </a:rPr>
              <a:t>Total</a:t>
            </a:r>
            <a:r>
              <a:rPr sz="2000" b="1" spc="-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onstantia"/>
                <a:cs typeface="Constantia"/>
              </a:rPr>
              <a:t>number</a:t>
            </a:r>
            <a:r>
              <a:rPr sz="2000" b="1" spc="-16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onstantia"/>
                <a:cs typeface="Constantia"/>
              </a:rPr>
              <a:t>of </a:t>
            </a:r>
            <a:r>
              <a:rPr sz="2000" b="1" spc="-5" dirty="0">
                <a:solidFill>
                  <a:srgbClr val="C00000"/>
                </a:solidFill>
                <a:latin typeface="Constantia"/>
                <a:cs typeface="Constantia"/>
              </a:rPr>
              <a:t>data</a:t>
            </a:r>
            <a:r>
              <a:rPr sz="2000" b="1" spc="-10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Constantia"/>
                <a:cs typeface="Constantia"/>
              </a:rPr>
              <a:t>set</a:t>
            </a:r>
            <a:endParaRPr sz="2000" dirty="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2505" y="4771390"/>
            <a:ext cx="34321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935" algn="l"/>
              </a:tabLst>
            </a:pPr>
            <a:r>
              <a:rPr sz="2000" spc="110" dirty="0">
                <a:solidFill>
                  <a:srgbClr val="292929"/>
                </a:solidFill>
                <a:latin typeface="Cambria"/>
                <a:cs typeface="Cambria"/>
              </a:rPr>
              <a:t>Image</a:t>
            </a:r>
            <a:r>
              <a:rPr sz="2000" spc="14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Cambria"/>
                <a:cs typeface="Cambria"/>
              </a:rPr>
              <a:t>data</a:t>
            </a:r>
            <a:r>
              <a:rPr sz="2000" spc="16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92929"/>
                </a:solidFill>
                <a:latin typeface="Cambria"/>
                <a:cs typeface="Cambria"/>
              </a:rPr>
              <a:t>set</a:t>
            </a:r>
            <a:r>
              <a:rPr sz="2000" spc="16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Cambria"/>
                <a:cs typeface="Cambria"/>
              </a:rPr>
              <a:t>containing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58053" y="4796282"/>
            <a:ext cx="2115185" cy="295910"/>
            <a:chOff x="5258053" y="4796282"/>
            <a:chExt cx="2115185" cy="29591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8053" y="4796282"/>
              <a:ext cx="1201788" cy="2956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9613" y="4796282"/>
              <a:ext cx="1063599" cy="295656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4060" y="5101082"/>
            <a:ext cx="807719" cy="29565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716783" y="5076190"/>
            <a:ext cx="36957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0" dirty="0">
                <a:solidFill>
                  <a:srgbClr val="292929"/>
                </a:solidFill>
                <a:latin typeface="Cambria"/>
                <a:cs typeface="Cambria"/>
              </a:rPr>
              <a:t>batches</a:t>
            </a:r>
            <a:r>
              <a:rPr sz="2000" spc="17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Cambria"/>
                <a:cs typeface="Cambria"/>
              </a:rPr>
              <a:t>where</a:t>
            </a:r>
            <a:r>
              <a:rPr sz="2000" spc="15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Cambria"/>
                <a:cs typeface="Cambria"/>
              </a:rPr>
              <a:t>each</a:t>
            </a:r>
            <a:r>
              <a:rPr sz="2000" spc="1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92929"/>
                </a:solidFill>
                <a:latin typeface="Cambria"/>
                <a:cs typeface="Cambria"/>
              </a:rPr>
              <a:t>batch</a:t>
            </a:r>
            <a:r>
              <a:rPr sz="2000" spc="16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292929"/>
                </a:solidFill>
                <a:latin typeface="Cambria"/>
                <a:cs typeface="Cambria"/>
              </a:rPr>
              <a:t>has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79159" y="5114544"/>
            <a:ext cx="484632" cy="29565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868794" y="4771390"/>
            <a:ext cx="31762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9725">
              <a:lnSpc>
                <a:spcPct val="100000"/>
              </a:lnSpc>
              <a:spcBef>
                <a:spcPts val="100"/>
              </a:spcBef>
            </a:pPr>
            <a:r>
              <a:rPr sz="2000" spc="120" dirty="0">
                <a:solidFill>
                  <a:srgbClr val="292929"/>
                </a:solidFill>
                <a:latin typeface="Cambria"/>
                <a:cs typeface="Cambria"/>
              </a:rPr>
              <a:t>,</a:t>
            </a:r>
            <a:r>
              <a:rPr sz="2000" spc="12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Cambria"/>
                <a:cs typeface="Cambria"/>
              </a:rPr>
              <a:t>we</a:t>
            </a:r>
            <a:r>
              <a:rPr sz="2000" spc="15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92929"/>
                </a:solidFill>
                <a:latin typeface="Cambria"/>
                <a:cs typeface="Cambria"/>
              </a:rPr>
              <a:t>can</a:t>
            </a:r>
            <a:r>
              <a:rPr sz="2000" spc="14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92929"/>
                </a:solidFill>
                <a:latin typeface="Cambria"/>
                <a:cs typeface="Cambria"/>
              </a:rPr>
              <a:t>convert</a:t>
            </a:r>
            <a:r>
              <a:rPr sz="2000" spc="14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Cambria"/>
                <a:cs typeface="Cambria"/>
              </a:rPr>
              <a:t>it</a:t>
            </a:r>
            <a:r>
              <a:rPr sz="2000" spc="16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92929"/>
                </a:solidFill>
                <a:latin typeface="Cambria"/>
                <a:cs typeface="Cambria"/>
              </a:rPr>
              <a:t>into </a:t>
            </a:r>
            <a:r>
              <a:rPr sz="2000" spc="-4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92929"/>
                </a:solidFill>
                <a:latin typeface="Cambria"/>
                <a:cs typeface="Cambria"/>
              </a:rPr>
              <a:t>images</a:t>
            </a:r>
            <a:r>
              <a:rPr sz="2000" spc="16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92929"/>
                </a:solidFill>
                <a:latin typeface="Cambria"/>
                <a:cs typeface="Cambria"/>
              </a:rPr>
              <a:t>in</a:t>
            </a:r>
            <a:r>
              <a:rPr sz="2000" spc="15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Cambria"/>
                <a:cs typeface="Cambria"/>
              </a:rPr>
              <a:t>it.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62505" y="5382045"/>
            <a:ext cx="3752215" cy="11684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9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935" algn="l"/>
              </a:tabLst>
            </a:pPr>
            <a:r>
              <a:rPr sz="2000" spc="114" dirty="0">
                <a:solidFill>
                  <a:srgbClr val="292929"/>
                </a:solidFill>
                <a:latin typeface="Cambria"/>
                <a:cs typeface="Cambria"/>
              </a:rPr>
              <a:t>Total</a:t>
            </a:r>
            <a:r>
              <a:rPr sz="2000" spc="15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92929"/>
                </a:solidFill>
                <a:latin typeface="Cambria"/>
                <a:cs typeface="Cambria"/>
              </a:rPr>
              <a:t>images</a:t>
            </a:r>
            <a:r>
              <a:rPr sz="2000" spc="16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92929"/>
                </a:solidFill>
                <a:latin typeface="Cambria"/>
                <a:cs typeface="Cambria"/>
              </a:rPr>
              <a:t>=</a:t>
            </a:r>
            <a:r>
              <a:rPr sz="2000" spc="15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100000</a:t>
            </a:r>
            <a:endParaRPr sz="200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935" algn="l"/>
              </a:tabLst>
            </a:pPr>
            <a:r>
              <a:rPr sz="2000" spc="110" dirty="0">
                <a:solidFill>
                  <a:srgbClr val="292929"/>
                </a:solidFill>
                <a:latin typeface="Cambria"/>
                <a:cs typeface="Cambria"/>
              </a:rPr>
              <a:t>1</a:t>
            </a:r>
            <a:r>
              <a:rPr sz="2000" spc="15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92929"/>
                </a:solidFill>
                <a:latin typeface="Cambria"/>
                <a:cs typeface="Cambria"/>
              </a:rPr>
              <a:t>batch</a:t>
            </a:r>
            <a:r>
              <a:rPr sz="2000" spc="15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92929"/>
                </a:solidFill>
                <a:latin typeface="Cambria"/>
                <a:cs typeface="Cambria"/>
              </a:rPr>
              <a:t>=</a:t>
            </a:r>
            <a:r>
              <a:rPr sz="2000" spc="16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32</a:t>
            </a:r>
            <a:r>
              <a:rPr sz="2000" spc="14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92929"/>
                </a:solidFill>
                <a:latin typeface="Cambria"/>
                <a:cs typeface="Cambria"/>
              </a:rPr>
              <a:t>images</a:t>
            </a:r>
            <a:endParaRPr sz="2000">
              <a:latin typeface="Cambria"/>
              <a:cs typeface="Cambria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935" algn="l"/>
              </a:tabLst>
            </a:pPr>
            <a:r>
              <a:rPr sz="2000" spc="120" dirty="0">
                <a:solidFill>
                  <a:srgbClr val="292929"/>
                </a:solidFill>
                <a:latin typeface="Cambria"/>
                <a:cs typeface="Cambria"/>
              </a:rPr>
              <a:t>So,</a:t>
            </a:r>
            <a:r>
              <a:rPr sz="2000" spc="1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92929"/>
                </a:solidFill>
                <a:latin typeface="Cambria"/>
                <a:cs typeface="Cambria"/>
              </a:rPr>
              <a:t>a</a:t>
            </a:r>
            <a:r>
              <a:rPr sz="2000" spc="16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92929"/>
                </a:solidFill>
                <a:latin typeface="Cambria"/>
                <a:cs typeface="Cambria"/>
              </a:rPr>
              <a:t>total</a:t>
            </a:r>
            <a:r>
              <a:rPr sz="2000" spc="155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92929"/>
                </a:solidFill>
                <a:latin typeface="Cambria"/>
                <a:cs typeface="Cambria"/>
              </a:rPr>
              <a:t>of </a:t>
            </a:r>
            <a:r>
              <a:rPr sz="2000" spc="110" dirty="0">
                <a:solidFill>
                  <a:srgbClr val="292929"/>
                </a:solidFill>
                <a:latin typeface="Cambria"/>
                <a:cs typeface="Cambria"/>
              </a:rPr>
              <a:t>3125</a:t>
            </a:r>
            <a:r>
              <a:rPr sz="2000" spc="13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Cambria"/>
                <a:cs typeface="Cambria"/>
              </a:rPr>
              <a:t>batches,</a:t>
            </a:r>
            <a:r>
              <a:rPr sz="2000" spc="180" dirty="0">
                <a:solidFill>
                  <a:srgbClr val="292929"/>
                </a:solidFill>
                <a:latin typeface="Cambria"/>
                <a:cs typeface="Cambria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Cambria"/>
                <a:cs typeface="Cambria"/>
              </a:rPr>
              <a:t>(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501894" y="6244437"/>
            <a:ext cx="2731770" cy="295910"/>
            <a:chOff x="5501894" y="6244437"/>
            <a:chExt cx="2731770" cy="29591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1894" y="6244437"/>
              <a:ext cx="872337" cy="2956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8842" y="6244437"/>
              <a:ext cx="283463" cy="2956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18199" y="6244437"/>
              <a:ext cx="536448" cy="2956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0535" y="6244437"/>
              <a:ext cx="422909" cy="2956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02475" y="6244437"/>
              <a:ext cx="1130807" cy="29565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059039" y="6219545"/>
            <a:ext cx="1739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92929"/>
                </a:solidFill>
                <a:latin typeface="Cambria"/>
                <a:cs typeface="Cambria"/>
              </a:rPr>
              <a:t>).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90016" y="4357115"/>
            <a:ext cx="2263140" cy="46228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40005" rIns="0" bIns="0" rtlCol="0">
            <a:spAutoFit/>
          </a:bodyPr>
          <a:lstStyle/>
          <a:p>
            <a:pPr marL="511175">
              <a:lnSpc>
                <a:spcPct val="100000"/>
              </a:lnSpc>
              <a:spcBef>
                <a:spcPts val="315"/>
              </a:spcBef>
            </a:pPr>
            <a:r>
              <a:rPr sz="2400" spc="125" dirty="0">
                <a:solidFill>
                  <a:srgbClr val="FF0066"/>
                </a:solidFill>
                <a:latin typeface="Cambria"/>
                <a:cs typeface="Cambria"/>
              </a:rPr>
              <a:t>Example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681" y="3565525"/>
            <a:ext cx="7800212" cy="2978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43508" y="722469"/>
            <a:ext cx="10904855" cy="313626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6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400" spc="29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24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20" dirty="0">
                <a:solidFill>
                  <a:srgbClr val="585858"/>
                </a:solidFill>
                <a:latin typeface="Cambria"/>
                <a:cs typeface="Cambria"/>
              </a:rPr>
              <a:t>training</a:t>
            </a:r>
            <a:r>
              <a:rPr sz="24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40" dirty="0">
                <a:solidFill>
                  <a:srgbClr val="585858"/>
                </a:solidFill>
                <a:latin typeface="Cambria"/>
                <a:cs typeface="Cambria"/>
              </a:rPr>
              <a:t>dataset</a:t>
            </a:r>
            <a:r>
              <a:rPr sz="2400" spc="20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50" dirty="0">
                <a:solidFill>
                  <a:srgbClr val="585858"/>
                </a:solidFill>
                <a:latin typeface="Cambria"/>
                <a:cs typeface="Cambria"/>
              </a:rPr>
              <a:t>can</a:t>
            </a:r>
            <a:r>
              <a:rPr sz="2400" spc="20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25" dirty="0">
                <a:solidFill>
                  <a:srgbClr val="585858"/>
                </a:solidFill>
                <a:latin typeface="Cambria"/>
                <a:cs typeface="Cambria"/>
              </a:rPr>
              <a:t>be</a:t>
            </a:r>
            <a:r>
              <a:rPr sz="24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divided</a:t>
            </a:r>
            <a:r>
              <a:rPr sz="24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585858"/>
                </a:solidFill>
                <a:latin typeface="Cambria"/>
                <a:cs typeface="Cambria"/>
              </a:rPr>
              <a:t>into</a:t>
            </a:r>
            <a:r>
              <a:rPr sz="2400" spc="1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40" dirty="0">
                <a:solidFill>
                  <a:srgbClr val="585858"/>
                </a:solidFill>
                <a:latin typeface="Cambria"/>
                <a:cs typeface="Cambria"/>
              </a:rPr>
              <a:t>one</a:t>
            </a:r>
            <a:r>
              <a:rPr sz="24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05" dirty="0">
                <a:solidFill>
                  <a:srgbClr val="585858"/>
                </a:solidFill>
                <a:latin typeface="Cambria"/>
                <a:cs typeface="Cambria"/>
              </a:rPr>
              <a:t>or</a:t>
            </a:r>
            <a:r>
              <a:rPr sz="2400" spc="21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585858"/>
                </a:solidFill>
                <a:latin typeface="Cambria"/>
                <a:cs typeface="Cambria"/>
              </a:rPr>
              <a:t>more</a:t>
            </a:r>
            <a:r>
              <a:rPr sz="2400" spc="2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400" spc="140" dirty="0">
                <a:solidFill>
                  <a:srgbClr val="585858"/>
                </a:solidFill>
                <a:latin typeface="Cambria"/>
                <a:cs typeface="Cambria"/>
              </a:rPr>
              <a:t>batches.</a:t>
            </a:r>
            <a:endParaRPr sz="2400" dirty="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1145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Batch</a:t>
            </a:r>
            <a:r>
              <a:rPr sz="20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Gradient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Descent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r>
              <a:rPr sz="20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0066FF"/>
                </a:solidFill>
                <a:latin typeface="Cambria"/>
                <a:cs typeface="Cambria"/>
              </a:rPr>
              <a:t>Batch</a:t>
            </a:r>
            <a:r>
              <a:rPr sz="2000" spc="19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0066FF"/>
                </a:solidFill>
                <a:latin typeface="Cambria"/>
                <a:cs typeface="Cambria"/>
              </a:rPr>
              <a:t>Size</a:t>
            </a:r>
            <a:r>
              <a:rPr sz="2000" spc="15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=</a:t>
            </a:r>
            <a:r>
              <a:rPr sz="2000" spc="17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0066FF"/>
                </a:solidFill>
                <a:latin typeface="Cambria"/>
                <a:cs typeface="Cambria"/>
              </a:rPr>
              <a:t>Size</a:t>
            </a:r>
            <a:r>
              <a:rPr sz="2000" spc="15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0066FF"/>
                </a:solidFill>
                <a:latin typeface="Cambria"/>
                <a:cs typeface="Cambria"/>
              </a:rPr>
              <a:t>of</a:t>
            </a:r>
            <a:r>
              <a:rPr sz="2000" spc="18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0066FF"/>
                </a:solidFill>
                <a:latin typeface="Cambria"/>
                <a:cs typeface="Cambria"/>
              </a:rPr>
              <a:t>Training</a:t>
            </a:r>
            <a:r>
              <a:rPr sz="2000" spc="18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0066FF"/>
                </a:solidFill>
                <a:latin typeface="Cambria"/>
                <a:cs typeface="Cambria"/>
              </a:rPr>
              <a:t>Set</a:t>
            </a:r>
            <a:endParaRPr sz="2000" dirty="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108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Stochastic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Gradient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Descent.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0066FF"/>
                </a:solidFill>
                <a:latin typeface="Cambria"/>
                <a:cs typeface="Cambria"/>
              </a:rPr>
              <a:t>Batch</a:t>
            </a:r>
            <a:r>
              <a:rPr sz="2000" spc="17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0066FF"/>
                </a:solidFill>
                <a:latin typeface="Cambria"/>
                <a:cs typeface="Cambria"/>
              </a:rPr>
              <a:t>Size</a:t>
            </a:r>
            <a:r>
              <a:rPr sz="2000" spc="14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=</a:t>
            </a:r>
            <a:r>
              <a:rPr sz="2000" spc="16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1</a:t>
            </a:r>
            <a:endParaRPr sz="2000" dirty="0">
              <a:latin typeface="Cambria"/>
              <a:cs typeface="Cambria"/>
            </a:endParaRPr>
          </a:p>
          <a:p>
            <a:pPr marL="469900" lvl="1" indent="-228600">
              <a:lnSpc>
                <a:spcPct val="100000"/>
              </a:lnSpc>
              <a:spcBef>
                <a:spcPts val="108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469900" algn="l"/>
              </a:tabLst>
            </a:pPr>
            <a:r>
              <a:rPr sz="2000" spc="75" dirty="0">
                <a:solidFill>
                  <a:srgbClr val="FF0066"/>
                </a:solidFill>
                <a:latin typeface="Cambria"/>
                <a:cs typeface="Cambria"/>
              </a:rPr>
              <a:t>Mini-Batch</a:t>
            </a:r>
            <a:r>
              <a:rPr sz="20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Gradient</a:t>
            </a:r>
            <a:r>
              <a:rPr sz="2000" spc="1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Descent.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1</a:t>
            </a:r>
            <a:r>
              <a:rPr sz="2000" spc="16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&lt;</a:t>
            </a:r>
            <a:r>
              <a:rPr sz="2000" spc="17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0066FF"/>
                </a:solidFill>
                <a:latin typeface="Cambria"/>
                <a:cs typeface="Cambria"/>
              </a:rPr>
              <a:t>Batch</a:t>
            </a:r>
            <a:r>
              <a:rPr sz="2000" spc="18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0066FF"/>
                </a:solidFill>
                <a:latin typeface="Cambria"/>
                <a:cs typeface="Cambria"/>
              </a:rPr>
              <a:t>Size</a:t>
            </a:r>
            <a:r>
              <a:rPr sz="2000" spc="14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&lt;</a:t>
            </a:r>
            <a:r>
              <a:rPr sz="2000" spc="17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0066FF"/>
                </a:solidFill>
                <a:latin typeface="Cambria"/>
                <a:cs typeface="Cambria"/>
              </a:rPr>
              <a:t>Size</a:t>
            </a:r>
            <a:r>
              <a:rPr sz="2000" spc="15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0066FF"/>
                </a:solidFill>
                <a:latin typeface="Cambria"/>
                <a:cs typeface="Cambria"/>
              </a:rPr>
              <a:t>of</a:t>
            </a:r>
            <a:r>
              <a:rPr sz="2000" spc="16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0066FF"/>
                </a:solidFill>
                <a:latin typeface="Cambria"/>
                <a:cs typeface="Cambria"/>
              </a:rPr>
              <a:t>Training</a:t>
            </a:r>
            <a:r>
              <a:rPr sz="2000" spc="19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0066FF"/>
                </a:solidFill>
                <a:latin typeface="Cambria"/>
                <a:cs typeface="Cambria"/>
              </a:rPr>
              <a:t>Set</a:t>
            </a:r>
            <a:endParaRPr sz="2000" dirty="0">
              <a:latin typeface="Cambria"/>
              <a:cs typeface="Cambria"/>
            </a:endParaRPr>
          </a:p>
          <a:p>
            <a:pPr marL="697865" marR="5080" lvl="2" indent="-228600">
              <a:lnSpc>
                <a:spcPct val="120000"/>
              </a:lnSpc>
              <a:spcBef>
                <a:spcPts val="6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698500" algn="l"/>
              </a:tabLst>
            </a:pPr>
            <a:r>
              <a:rPr sz="2000" spc="7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case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mini-batch</a:t>
            </a:r>
            <a:r>
              <a:rPr sz="20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gradient</a:t>
            </a:r>
            <a:r>
              <a:rPr sz="20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descent,</a:t>
            </a:r>
            <a:r>
              <a:rPr sz="20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popular</a:t>
            </a:r>
            <a:r>
              <a:rPr sz="2000" spc="22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batch</a:t>
            </a:r>
            <a:r>
              <a:rPr sz="20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FF0066"/>
                </a:solidFill>
                <a:latin typeface="Cambria"/>
                <a:cs typeface="Cambria"/>
              </a:rPr>
              <a:t>sizes</a:t>
            </a:r>
            <a:r>
              <a:rPr sz="20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include</a:t>
            </a:r>
            <a:r>
              <a:rPr sz="20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32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64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 and </a:t>
            </a:r>
            <a:r>
              <a:rPr sz="2000" spc="-4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128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1500" dirty="0">
                <a:solidFill>
                  <a:srgbClr val="4189B3"/>
                </a:solidFill>
                <a:latin typeface="Wingdings"/>
                <a:cs typeface="Wingdings"/>
              </a:rPr>
              <a:t></a:t>
            </a:r>
            <a:endParaRPr sz="1500" dirty="0">
              <a:latin typeface="Wingdings"/>
              <a:cs typeface="Wingding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9236" y="4062348"/>
            <a:ext cx="1591564" cy="29565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65672" y="4037457"/>
            <a:ext cx="452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h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as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2816" y="4015104"/>
            <a:ext cx="2456180" cy="35509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562593" y="4037457"/>
            <a:ext cx="10566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than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85019" y="4015104"/>
            <a:ext cx="1061466" cy="3550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3408" y="4454016"/>
            <a:ext cx="1341500" cy="35509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72108" y="3903954"/>
            <a:ext cx="3270250" cy="14192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55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50" dirty="0">
                <a:solidFill>
                  <a:srgbClr val="585858"/>
                </a:solidFill>
                <a:latin typeface="Cambria"/>
                <a:cs typeface="Cambria"/>
              </a:rPr>
              <a:t>It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simply</a:t>
            </a:r>
            <a:r>
              <a:rPr sz="2000" spc="2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means</a:t>
            </a:r>
            <a:r>
              <a:rPr sz="2000" spc="1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that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endParaRPr sz="2000">
              <a:latin typeface="Cambria"/>
              <a:cs typeface="Cambria"/>
            </a:endParaRPr>
          </a:p>
          <a:p>
            <a:pPr marL="1414780">
              <a:lnSpc>
                <a:spcPct val="100000"/>
              </a:lnSpc>
              <a:spcBef>
                <a:spcPts val="1055"/>
              </a:spcBef>
            </a:pP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66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Alternately,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you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can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60342" y="4969509"/>
            <a:ext cx="3609975" cy="355600"/>
            <a:chOff x="3760342" y="4969509"/>
            <a:chExt cx="3609975" cy="35560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0342" y="4969509"/>
              <a:ext cx="1333881" cy="3550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8272" y="4969509"/>
              <a:ext cx="2391663" cy="35509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186421" y="4991861"/>
            <a:ext cx="11036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from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55838" y="4969509"/>
            <a:ext cx="1283970" cy="35509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544304" y="4991861"/>
            <a:ext cx="291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or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98380" y="4969509"/>
            <a:ext cx="1297940" cy="35509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1076178" y="4991861"/>
            <a:ext cx="4197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t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h</a:t>
            </a:r>
            <a:r>
              <a:rPr sz="2000" spc="85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3408" y="5408371"/>
            <a:ext cx="1782572" cy="3550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87130" y="5408371"/>
            <a:ext cx="3040633" cy="35509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13408" y="5847283"/>
            <a:ext cx="2733802" cy="35509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834767" y="5297220"/>
            <a:ext cx="5882640" cy="90360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such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that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number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of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samples</a:t>
            </a:r>
            <a:r>
              <a:rPr sz="2000" spc="2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dataset</a:t>
            </a:r>
            <a:endParaRPr sz="2000">
              <a:latin typeface="Cambria"/>
              <a:cs typeface="Cambria"/>
            </a:endParaRPr>
          </a:p>
          <a:p>
            <a:pPr marL="960119">
              <a:lnSpc>
                <a:spcPct val="100000"/>
              </a:lnSpc>
              <a:spcBef>
                <a:spcPts val="1055"/>
              </a:spcBef>
            </a:pP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6208" y="165811"/>
            <a:ext cx="2573655" cy="53218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54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4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7" name="Group 105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Isosceles Triangle 105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Variants of Gradient Descent Algorithm | Types of Gradient Descent">
            <a:extLst>
              <a:ext uri="{FF2B5EF4-FFF2-40B4-BE49-F238E27FC236}">
                <a16:creationId xmlns:a16="http://schemas.microsoft.com/office/drawing/2014/main" id="{FD2C79DC-B48C-4F6E-B7F6-CE8A71D09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70668"/>
            <a:ext cx="10905066" cy="411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726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chine learning - Why Mini batch gradient descent is faster than gradient  descent? - Data Science Stack Exchange">
            <a:extLst>
              <a:ext uri="{FF2B5EF4-FFF2-40B4-BE49-F238E27FC236}">
                <a16:creationId xmlns:a16="http://schemas.microsoft.com/office/drawing/2014/main" id="{2C537470-A9C2-41BE-B39F-CEC7ECFA8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918" y="643467"/>
            <a:ext cx="834616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7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28141" y="2814269"/>
            <a:ext cx="2541905" cy="326390"/>
            <a:chOff x="828141" y="2814269"/>
            <a:chExt cx="2541905" cy="326390"/>
          </a:xfrm>
        </p:grpSpPr>
        <p:sp>
          <p:nvSpPr>
            <p:cNvPr id="6" name="object 6"/>
            <p:cNvSpPr/>
            <p:nvPr/>
          </p:nvSpPr>
          <p:spPr>
            <a:xfrm>
              <a:off x="828154" y="2815462"/>
              <a:ext cx="2386965" cy="325120"/>
            </a:xfrm>
            <a:custGeom>
              <a:avLst/>
              <a:gdLst/>
              <a:ahLst/>
              <a:cxnLst/>
              <a:rect l="l" t="t" r="r" b="b"/>
              <a:pathLst>
                <a:path w="2386965" h="325119">
                  <a:moveTo>
                    <a:pt x="2386596" y="0"/>
                  </a:moveTo>
                  <a:lnTo>
                    <a:pt x="1152156" y="0"/>
                  </a:lnTo>
                  <a:lnTo>
                    <a:pt x="1062240" y="0"/>
                  </a:lnTo>
                  <a:lnTo>
                    <a:pt x="0" y="0"/>
                  </a:lnTo>
                  <a:lnTo>
                    <a:pt x="0" y="324612"/>
                  </a:lnTo>
                  <a:lnTo>
                    <a:pt x="1062240" y="324612"/>
                  </a:lnTo>
                  <a:lnTo>
                    <a:pt x="1152156" y="324612"/>
                  </a:lnTo>
                  <a:lnTo>
                    <a:pt x="2386596" y="324612"/>
                  </a:lnTo>
                  <a:lnTo>
                    <a:pt x="23865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141" y="2814269"/>
              <a:ext cx="1239621" cy="324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0564" y="2814269"/>
              <a:ext cx="1389126" cy="3249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6841" y="1041272"/>
            <a:ext cx="18288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1D6194"/>
                </a:solidFill>
                <a:latin typeface="Wingdings"/>
                <a:cs typeface="Wingdings"/>
              </a:rPr>
              <a:t></a:t>
            </a:r>
            <a:endParaRPr sz="1650">
              <a:latin typeface="Wingdings"/>
              <a:cs typeface="Wingding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8141" y="999108"/>
            <a:ext cx="10652125" cy="325120"/>
            <a:chOff x="828141" y="999108"/>
            <a:chExt cx="10652125" cy="32512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141" y="999108"/>
              <a:ext cx="891920" cy="3246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1652" y="999108"/>
              <a:ext cx="149352" cy="3246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329" y="999108"/>
              <a:ext cx="2895473" cy="3246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2478" y="999108"/>
              <a:ext cx="323088" cy="324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4022" y="999108"/>
              <a:ext cx="4119879" cy="3246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0561" y="999108"/>
              <a:ext cx="2488857" cy="3246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7255" y="999108"/>
              <a:ext cx="422909" cy="32461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28141" y="1434668"/>
            <a:ext cx="3354070" cy="325120"/>
            <a:chOff x="828141" y="1434668"/>
            <a:chExt cx="3354070" cy="32512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8141" y="1434668"/>
              <a:ext cx="895731" cy="3249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4616" y="1434668"/>
              <a:ext cx="1091692" cy="3249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7221" y="1434668"/>
              <a:ext cx="1524508" cy="32491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48741" y="2856738"/>
            <a:ext cx="10842625" cy="3014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solidFill>
                  <a:srgbClr val="1D6194"/>
                </a:solidFill>
                <a:latin typeface="Wingdings"/>
                <a:cs typeface="Wingdings"/>
              </a:rPr>
              <a:t></a:t>
            </a:r>
            <a:endParaRPr sz="1650" dirty="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Wingdings"/>
              <a:cs typeface="Wingdings"/>
            </a:endParaRPr>
          </a:p>
          <a:p>
            <a:pPr marL="279400" indent="-228600">
              <a:lnSpc>
                <a:spcPct val="100000"/>
              </a:lnSpc>
              <a:buClr>
                <a:srgbClr val="1D6194"/>
              </a:buClr>
              <a:buSzPct val="75000"/>
              <a:buFont typeface="Wingdings"/>
              <a:buChar char=""/>
              <a:tabLst>
                <a:tab pos="279400" algn="l"/>
              </a:tabLst>
            </a:pPr>
            <a:r>
              <a:rPr sz="2200" spc="40" dirty="0">
                <a:solidFill>
                  <a:srgbClr val="404040"/>
                </a:solidFill>
                <a:latin typeface="Cambria"/>
                <a:cs typeface="Cambria"/>
              </a:rPr>
              <a:t>Let</a:t>
            </a:r>
            <a:r>
              <a:rPr sz="2200" spc="40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2200" spc="40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22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404040"/>
                </a:solidFill>
                <a:latin typeface="Cambria"/>
                <a:cs typeface="Cambria"/>
              </a:rPr>
              <a:t>take</a:t>
            </a:r>
            <a:r>
              <a:rPr sz="22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404040"/>
                </a:solidFill>
                <a:latin typeface="Cambria"/>
                <a:cs typeface="Cambria"/>
              </a:rPr>
              <a:t>an</a:t>
            </a:r>
            <a:r>
              <a:rPr sz="22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404040"/>
                </a:solidFill>
                <a:latin typeface="Cambria"/>
                <a:cs typeface="Cambria"/>
              </a:rPr>
              <a:t>example:</a:t>
            </a:r>
            <a:endParaRPr sz="2200" dirty="0">
              <a:latin typeface="Cambria"/>
              <a:cs typeface="Cambria"/>
            </a:endParaRPr>
          </a:p>
          <a:p>
            <a:pPr marL="508000" lvl="1" indent="-229235">
              <a:lnSpc>
                <a:spcPct val="100000"/>
              </a:lnSpc>
              <a:spcBef>
                <a:spcPts val="108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508634" algn="l"/>
                <a:tab pos="824865" algn="l"/>
                <a:tab pos="1296035" algn="l"/>
                <a:tab pos="2042795" algn="l"/>
                <a:tab pos="2569845" algn="l"/>
                <a:tab pos="3420745" algn="l"/>
                <a:tab pos="4159885" algn="l"/>
                <a:tab pos="5693410" algn="l"/>
                <a:tab pos="6284595" algn="l"/>
                <a:tab pos="6784340" algn="l"/>
                <a:tab pos="7254240" algn="l"/>
                <a:tab pos="7822565" algn="l"/>
                <a:tab pos="8336280" algn="l"/>
                <a:tab pos="8864600" algn="l"/>
                <a:tab pos="9714230" algn="l"/>
                <a:tab pos="10084435" algn="l"/>
              </a:tabLst>
            </a:pP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If	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	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draw	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the	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graph	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from	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expression,	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𝒚</a:t>
            </a:r>
            <a:r>
              <a:rPr sz="2200" spc="120" dirty="0">
                <a:solidFill>
                  <a:srgbClr val="00AFEF"/>
                </a:solidFill>
                <a:latin typeface="Cambria Math"/>
                <a:cs typeface="Cambria Math"/>
              </a:rPr>
              <a:t> </a:t>
            </a:r>
            <a:r>
              <a:rPr sz="2200" spc="-5" dirty="0">
                <a:solidFill>
                  <a:srgbClr val="00AFEF"/>
                </a:solidFill>
                <a:latin typeface="Cambria Math"/>
                <a:cs typeface="Cambria Math"/>
              </a:rPr>
              <a:t>=	</a:t>
            </a:r>
            <a:r>
              <a:rPr sz="2200" spc="85" dirty="0">
                <a:solidFill>
                  <a:srgbClr val="00AFEF"/>
                </a:solidFill>
                <a:latin typeface="Cambria Math"/>
                <a:cs typeface="Cambria Math"/>
              </a:rPr>
              <a:t>𝒙</a:t>
            </a:r>
            <a:r>
              <a:rPr sz="2400" spc="127" baseline="27777" dirty="0">
                <a:solidFill>
                  <a:srgbClr val="00AFEF"/>
                </a:solidFill>
                <a:latin typeface="Cambria Math"/>
                <a:cs typeface="Cambria Math"/>
              </a:rPr>
              <a:t>𝟐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,	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	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will	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get	the	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graph	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in	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OVAL</a:t>
            </a:r>
            <a:r>
              <a:rPr lang="ar-EG" sz="2000" spc="175" dirty="0">
                <a:solidFill>
                  <a:srgbClr val="404040"/>
                </a:solidFill>
                <a:latin typeface="Cambria"/>
                <a:cs typeface="Cambria"/>
              </a:rPr>
              <a:t>بيضاوى </a:t>
            </a:r>
            <a:r>
              <a:rPr lang="en-US" sz="2000" dirty="0"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shape,</a:t>
            </a:r>
            <a:r>
              <a:rPr sz="2000" spc="20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then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it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called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60" dirty="0">
                <a:solidFill>
                  <a:srgbClr val="C00000"/>
                </a:solidFill>
                <a:latin typeface="Cambria"/>
                <a:cs typeface="Cambria"/>
              </a:rPr>
              <a:t>CONVEX</a:t>
            </a:r>
            <a:r>
              <a:rPr sz="2000" spc="16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C00000"/>
                </a:solidFill>
                <a:latin typeface="Cambria"/>
                <a:cs typeface="Cambria"/>
              </a:rPr>
              <a:t>Function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endParaRPr sz="2000" dirty="0">
              <a:latin typeface="Cambria"/>
              <a:cs typeface="Cambria"/>
            </a:endParaRPr>
          </a:p>
          <a:p>
            <a:pPr marL="508000" marR="43180" lvl="1" indent="-229235">
              <a:lnSpc>
                <a:spcPct val="130000"/>
              </a:lnSpc>
              <a:spcBef>
                <a:spcPts val="60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508634" algn="l"/>
              </a:tabLst>
            </a:pP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If</a:t>
            </a:r>
            <a:r>
              <a:rPr sz="2000" spc="2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2000" spc="2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take</a:t>
            </a:r>
            <a:r>
              <a:rPr sz="2000" spc="2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any</a:t>
            </a:r>
            <a:r>
              <a:rPr sz="2000" spc="2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2</a:t>
            </a:r>
            <a:r>
              <a:rPr sz="2000" spc="2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points</a:t>
            </a:r>
            <a:r>
              <a:rPr sz="2000" spc="2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on</a:t>
            </a:r>
            <a:r>
              <a:rPr sz="2000" spc="2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this</a:t>
            </a:r>
            <a:r>
              <a:rPr sz="2000" spc="2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plane</a:t>
            </a:r>
            <a:r>
              <a:rPr sz="2000" spc="2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Cambria"/>
                <a:cs typeface="Cambria"/>
              </a:rPr>
              <a:t>except</a:t>
            </a:r>
            <a:r>
              <a:rPr sz="2000" spc="26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Cambria"/>
                <a:cs typeface="Cambria"/>
              </a:rPr>
              <a:t>the</a:t>
            </a:r>
            <a:r>
              <a:rPr sz="2000" spc="28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50" dirty="0">
                <a:solidFill>
                  <a:srgbClr val="FF0000"/>
                </a:solidFill>
                <a:latin typeface="Cambria"/>
                <a:cs typeface="Cambria"/>
              </a:rPr>
              <a:t>minimum</a:t>
            </a:r>
            <a:r>
              <a:rPr sz="2000" spc="28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Cambria"/>
                <a:cs typeface="Cambria"/>
              </a:rPr>
              <a:t>point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,</a:t>
            </a:r>
            <a:r>
              <a:rPr sz="2000" spc="2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2000" spc="2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got</a:t>
            </a:r>
            <a:r>
              <a:rPr sz="2000" spc="2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2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above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function.</a:t>
            </a:r>
            <a:endParaRPr sz="2000" dirty="0">
              <a:latin typeface="Cambria"/>
              <a:cs typeface="Cambria"/>
            </a:endParaRPr>
          </a:p>
          <a:p>
            <a:pPr marL="508000" lvl="1" indent="-229235">
              <a:lnSpc>
                <a:spcPct val="100000"/>
              </a:lnSpc>
              <a:spcBef>
                <a:spcPts val="132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508634" algn="l"/>
              </a:tabLst>
            </a:pP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For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Convex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function,</a:t>
            </a:r>
            <a:r>
              <a:rPr sz="20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have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1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minimum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point</a:t>
            </a:r>
            <a:r>
              <a:rPr sz="20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called</a:t>
            </a:r>
            <a:endParaRPr sz="2000" dirty="0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809230" y="5629960"/>
            <a:ext cx="2978785" cy="295910"/>
            <a:chOff x="7809230" y="5629960"/>
            <a:chExt cx="2978785" cy="295910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09230" y="5629960"/>
              <a:ext cx="908557" cy="2956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67242" y="5629960"/>
              <a:ext cx="1409446" cy="2956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2835" y="5629960"/>
              <a:ext cx="804672" cy="2956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3395" y="5629960"/>
              <a:ext cx="134111" cy="295656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714451" y="221868"/>
            <a:ext cx="8123555" cy="532130"/>
            <a:chOff x="714451" y="221868"/>
            <a:chExt cx="8123555" cy="532130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4451" y="221868"/>
              <a:ext cx="3593211" cy="5318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31234" y="221868"/>
              <a:ext cx="530351" cy="5318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96410" y="221868"/>
              <a:ext cx="4541393" cy="531876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883390" y="127761"/>
            <a:ext cx="133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3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771388" y="1568196"/>
            <a:ext cx="1831848" cy="158038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924800" y="1452814"/>
            <a:ext cx="1885188" cy="1533117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659635" y="6316979"/>
            <a:ext cx="9161145" cy="368935"/>
            <a:chOff x="1659635" y="6316979"/>
            <a:chExt cx="9161145" cy="368935"/>
          </a:xfrm>
        </p:grpSpPr>
        <p:sp>
          <p:nvSpPr>
            <p:cNvPr id="40" name="object 40"/>
            <p:cNvSpPr/>
            <p:nvPr/>
          </p:nvSpPr>
          <p:spPr>
            <a:xfrm>
              <a:off x="1659635" y="6316979"/>
              <a:ext cx="9161145" cy="368935"/>
            </a:xfrm>
            <a:custGeom>
              <a:avLst/>
              <a:gdLst/>
              <a:ahLst/>
              <a:cxnLst/>
              <a:rect l="l" t="t" r="r" b="b"/>
              <a:pathLst>
                <a:path w="9161145" h="368934">
                  <a:moveTo>
                    <a:pt x="9160764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9160764" y="368808"/>
                  </a:lnTo>
                  <a:lnTo>
                    <a:pt x="916076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51710" y="6370015"/>
              <a:ext cx="7953121" cy="266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80588" y="906907"/>
            <a:ext cx="2193290" cy="2895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35"/>
              </a:lnSpc>
            </a:pP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complete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dataset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089" y="0"/>
            <a:ext cx="10177780" cy="1226185"/>
          </a:xfrm>
          <a:prstGeom prst="rect">
            <a:avLst/>
          </a:prstGeom>
        </p:spPr>
        <p:txBody>
          <a:bodyPr vert="horz" wrap="square" lIns="0" tIns="234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  <a:p>
            <a:pPr marL="263525" indent="-229235">
              <a:lnSpc>
                <a:spcPct val="100000"/>
              </a:lnSpc>
              <a:spcBef>
                <a:spcPts val="98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64160" algn="l"/>
                <a:tab pos="5088890" algn="l"/>
              </a:tabLst>
            </a:pP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One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Epoch</a:t>
            </a:r>
            <a:r>
              <a:rPr sz="20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when</a:t>
            </a:r>
            <a:r>
              <a:rPr sz="2000" spc="1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a	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passed</a:t>
            </a:r>
            <a:r>
              <a:rPr sz="2000" spc="2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0066FF"/>
                </a:solidFill>
                <a:latin typeface="Cambria"/>
                <a:cs typeface="Cambria"/>
              </a:rPr>
              <a:t>forward</a:t>
            </a:r>
            <a:r>
              <a:rPr sz="2000" spc="18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backward</a:t>
            </a:r>
            <a:r>
              <a:rPr sz="2000" spc="16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through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" y="2635630"/>
            <a:ext cx="3605784" cy="2981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0040" y="1101382"/>
            <a:ext cx="10183495" cy="182753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1425"/>
              </a:spcBef>
            </a:pP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neural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network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only</a:t>
            </a:r>
            <a:r>
              <a:rPr sz="2000" spc="16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0066FF"/>
                </a:solidFill>
                <a:latin typeface="Cambria"/>
                <a:cs typeface="Cambria"/>
              </a:rPr>
              <a:t>ONCE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  <a:p>
            <a:pPr marL="228600" indent="-228600">
              <a:lnSpc>
                <a:spcPct val="130000"/>
              </a:lnSpc>
              <a:spcBef>
                <a:spcPts val="6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28600" algn="l"/>
              </a:tabLst>
            </a:pP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Since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one</a:t>
            </a:r>
            <a:r>
              <a:rPr sz="20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FF0066"/>
                </a:solidFill>
                <a:latin typeface="Cambria"/>
                <a:cs typeface="Cambria"/>
              </a:rPr>
              <a:t>epoch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too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big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feed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computer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at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once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0066FF"/>
                </a:solidFill>
                <a:latin typeface="Cambria"/>
                <a:cs typeface="Cambria"/>
              </a:rPr>
              <a:t>divide</a:t>
            </a:r>
            <a:r>
              <a:rPr sz="2000" spc="17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585858"/>
                </a:solidFill>
                <a:latin typeface="Cambria"/>
                <a:cs typeface="Cambria"/>
              </a:rPr>
              <a:t>it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0066FF"/>
                </a:solidFill>
                <a:latin typeface="Cambria"/>
                <a:cs typeface="Cambria"/>
              </a:rPr>
              <a:t>several </a:t>
            </a:r>
            <a:r>
              <a:rPr sz="2000" spc="-42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0066FF"/>
                </a:solidFill>
                <a:latin typeface="Cambria"/>
                <a:cs typeface="Cambria"/>
              </a:rPr>
              <a:t>smaller</a:t>
            </a:r>
            <a:r>
              <a:rPr sz="2000" spc="20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0066FF"/>
                </a:solidFill>
                <a:latin typeface="Cambria"/>
                <a:cs typeface="Cambria"/>
              </a:rPr>
              <a:t>batches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820"/>
              </a:spcBef>
            </a:pPr>
            <a:r>
              <a:rPr sz="1500" dirty="0">
                <a:solidFill>
                  <a:srgbClr val="4189B3"/>
                </a:solidFill>
                <a:latin typeface="Wingdings"/>
                <a:cs typeface="Wingdings"/>
              </a:rPr>
              <a:t></a:t>
            </a:r>
            <a:endParaRPr sz="1500">
              <a:latin typeface="Wingdings"/>
              <a:cs typeface="Wingding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8466" y="3108325"/>
            <a:ext cx="6749415" cy="29565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065514" y="3083432"/>
            <a:ext cx="933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17417" y="3580765"/>
            <a:ext cx="1805939" cy="295910"/>
            <a:chOff x="3217417" y="3580765"/>
            <a:chExt cx="1805939" cy="29591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7417" y="3580765"/>
              <a:ext cx="914768" cy="2956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9798" y="3580765"/>
              <a:ext cx="295655" cy="2956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7626" y="3580765"/>
              <a:ext cx="895235" cy="29565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35940" y="2916402"/>
            <a:ext cx="2781935" cy="144272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Updating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32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One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epoch</a:t>
            </a:r>
            <a:r>
              <a:rPr sz="2000" spc="1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leads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endParaRPr sz="20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32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95" dirty="0">
                <a:solidFill>
                  <a:srgbClr val="585858"/>
                </a:solidFill>
                <a:latin typeface="Cambria"/>
                <a:cs typeface="Cambria"/>
              </a:rPr>
              <a:t>As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no.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2000" spc="1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epochs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2390" y="4053204"/>
            <a:ext cx="1325880" cy="2956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639183" y="3388842"/>
            <a:ext cx="1906905" cy="97028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420"/>
              </a:spcBef>
            </a:pP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curve.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more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11419" y="4053204"/>
            <a:ext cx="3100958" cy="29565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475726" y="4028313"/>
            <a:ext cx="2306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5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changed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46013" y="4449140"/>
            <a:ext cx="5024120" cy="296545"/>
            <a:chOff x="5946013" y="4449140"/>
            <a:chExt cx="5024120" cy="29654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6013" y="4449140"/>
              <a:ext cx="914400" cy="2959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8013" y="4449140"/>
              <a:ext cx="295655" cy="2959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5841" y="4449140"/>
              <a:ext cx="4114037" cy="29596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42709" y="4846065"/>
            <a:ext cx="11625580" cy="1581150"/>
            <a:chOff x="342709" y="4846065"/>
            <a:chExt cx="11625580" cy="158115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7240" y="4846065"/>
              <a:ext cx="858075" cy="2956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7472" y="5180075"/>
              <a:ext cx="11616055" cy="1242060"/>
            </a:xfrm>
            <a:custGeom>
              <a:avLst/>
              <a:gdLst/>
              <a:ahLst/>
              <a:cxnLst/>
              <a:rect l="l" t="t" r="r" b="b"/>
              <a:pathLst>
                <a:path w="11616055" h="1242060">
                  <a:moveTo>
                    <a:pt x="0" y="1242060"/>
                  </a:moveTo>
                  <a:lnTo>
                    <a:pt x="11615928" y="1242060"/>
                  </a:lnTo>
                  <a:lnTo>
                    <a:pt x="11615928" y="0"/>
                  </a:lnTo>
                  <a:lnTo>
                    <a:pt x="0" y="0"/>
                  </a:lnTo>
                  <a:lnTo>
                    <a:pt x="0" y="124206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89750" y="5259577"/>
              <a:ext cx="1378457" cy="2956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32622" y="5259577"/>
              <a:ext cx="1478660" cy="29565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39216" y="4424248"/>
            <a:ext cx="11306810" cy="1949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05"/>
              </a:spcBef>
            </a:pP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neural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network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85858"/>
                </a:solidFill>
                <a:latin typeface="Cambria"/>
                <a:cs typeface="Cambria"/>
              </a:rPr>
              <a:t>curves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goes</a:t>
            </a:r>
            <a:r>
              <a:rPr sz="2000" spc="150" dirty="0">
                <a:solidFill>
                  <a:srgbClr val="585858"/>
                </a:solidFill>
                <a:latin typeface="Cambria"/>
                <a:cs typeface="Cambria"/>
              </a:rPr>
              <a:t> from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Cambria"/>
              <a:cs typeface="Cambria"/>
            </a:endParaRPr>
          </a:p>
          <a:p>
            <a:pPr marL="228600" marR="5080" indent="-228600">
              <a:lnSpc>
                <a:spcPct val="120000"/>
              </a:lnSpc>
              <a:buClr>
                <a:srgbClr val="4189B3"/>
              </a:buClr>
              <a:buSzPct val="75000"/>
              <a:buFont typeface="Wingdings"/>
              <a:buChar char=""/>
              <a:tabLst>
                <a:tab pos="228600" algn="l"/>
                <a:tab pos="7751445" algn="l"/>
                <a:tab pos="9424035" algn="l"/>
              </a:tabLst>
            </a:pP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0066FF"/>
                </a:solidFill>
                <a:latin typeface="Cambria"/>
                <a:cs typeface="Cambria"/>
              </a:rPr>
              <a:t>number</a:t>
            </a:r>
            <a:r>
              <a:rPr sz="2000" spc="19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0066FF"/>
                </a:solidFill>
                <a:latin typeface="Cambria"/>
                <a:cs typeface="Cambria"/>
              </a:rPr>
              <a:t>of</a:t>
            </a:r>
            <a:r>
              <a:rPr sz="2000" spc="16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0066FF"/>
                </a:solidFill>
                <a:latin typeface="Cambria"/>
                <a:cs typeface="Cambria"/>
              </a:rPr>
              <a:t>epochs</a:t>
            </a:r>
            <a:r>
              <a:rPr sz="2000" spc="19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traditionally</a:t>
            </a:r>
            <a:r>
              <a:rPr sz="20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FF0066"/>
                </a:solidFill>
                <a:latin typeface="Cambria"/>
                <a:cs typeface="Cambria"/>
              </a:rPr>
              <a:t>large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r>
              <a:rPr sz="20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often	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or	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allowing</a:t>
            </a:r>
            <a:r>
              <a:rPr sz="2000" spc="1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585858"/>
                </a:solidFill>
                <a:latin typeface="Cambria"/>
                <a:cs typeface="Cambria"/>
              </a:rPr>
              <a:t>learning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algorithm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run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until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585858"/>
                </a:solidFill>
                <a:latin typeface="Cambria"/>
                <a:cs typeface="Cambria"/>
              </a:rPr>
              <a:t>error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from</a:t>
            </a:r>
            <a:r>
              <a:rPr sz="20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model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has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been</a:t>
            </a:r>
            <a:r>
              <a:rPr sz="20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sufficiently</a:t>
            </a:r>
            <a:r>
              <a:rPr sz="2000" spc="2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minimized.</a:t>
            </a:r>
            <a:endParaRPr sz="2000">
              <a:latin typeface="Cambria"/>
              <a:cs typeface="Cambria"/>
            </a:endParaRPr>
          </a:p>
          <a:p>
            <a:pPr marL="228600" indent="-228600">
              <a:lnSpc>
                <a:spcPct val="100000"/>
              </a:lnSpc>
              <a:spcBef>
                <a:spcPts val="108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28600" algn="l"/>
                <a:tab pos="4669790" algn="l"/>
              </a:tabLst>
            </a:pP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Number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7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85858"/>
                </a:solidFill>
                <a:latin typeface="Cambria"/>
                <a:cs typeface="Cambria"/>
              </a:rPr>
              <a:t>epochs</a:t>
            </a:r>
            <a:r>
              <a:rPr sz="20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20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585858"/>
                </a:solidFill>
                <a:latin typeface="Cambria"/>
                <a:cs typeface="Cambria"/>
              </a:rPr>
              <a:t>literature	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set</a:t>
            </a:r>
            <a:r>
              <a:rPr sz="20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0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10,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100,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85858"/>
                </a:solidFill>
                <a:latin typeface="Cambria"/>
                <a:cs typeface="Cambria"/>
              </a:rPr>
              <a:t>500,</a:t>
            </a:r>
            <a:r>
              <a:rPr sz="2000" spc="1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585858"/>
                </a:solidFill>
                <a:latin typeface="Cambria"/>
                <a:cs typeface="Cambria"/>
              </a:rPr>
              <a:t>1000,</a:t>
            </a:r>
            <a:r>
              <a:rPr sz="2000" spc="1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2000" spc="1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585858"/>
                </a:solidFill>
                <a:latin typeface="Cambria"/>
                <a:cs typeface="Cambria"/>
              </a:rPr>
              <a:t>larger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0476" y="149352"/>
            <a:ext cx="1913508" cy="53187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55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9190" y="1064132"/>
            <a:ext cx="8961755" cy="1042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90" dirty="0">
                <a:solidFill>
                  <a:srgbClr val="252525"/>
                </a:solidFill>
                <a:latin typeface="Cambria"/>
                <a:cs typeface="Cambria"/>
              </a:rPr>
              <a:t>Iterations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number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batches</a:t>
            </a:r>
            <a:r>
              <a:rPr sz="20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needed</a:t>
            </a:r>
            <a:r>
              <a:rPr sz="20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complete</a:t>
            </a:r>
            <a:r>
              <a:rPr sz="20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one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epoch.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189B3"/>
              </a:buClr>
              <a:buFont typeface="Wingdings"/>
              <a:buChar char=""/>
            </a:pPr>
            <a:endParaRPr sz="2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number</a:t>
            </a:r>
            <a:r>
              <a:rPr sz="20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0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batches</a:t>
            </a:r>
            <a:r>
              <a:rPr sz="20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equal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number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252525"/>
                </a:solidFill>
                <a:latin typeface="Cambria"/>
                <a:cs typeface="Cambria"/>
              </a:rPr>
              <a:t>iterations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20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one</a:t>
            </a:r>
            <a:r>
              <a:rPr sz="20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epoch.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267" y="287781"/>
            <a:ext cx="2019045" cy="5318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56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2875" y="3185160"/>
            <a:ext cx="10156190" cy="3200400"/>
            <a:chOff x="912875" y="3185160"/>
            <a:chExt cx="10156190" cy="3200400"/>
          </a:xfrm>
        </p:grpSpPr>
        <p:sp>
          <p:nvSpPr>
            <p:cNvPr id="12" name="object 12"/>
            <p:cNvSpPr/>
            <p:nvPr/>
          </p:nvSpPr>
          <p:spPr>
            <a:xfrm>
              <a:off x="912875" y="3185160"/>
              <a:ext cx="10156190" cy="3200400"/>
            </a:xfrm>
            <a:custGeom>
              <a:avLst/>
              <a:gdLst/>
              <a:ahLst/>
              <a:cxnLst/>
              <a:rect l="l" t="t" r="r" b="b"/>
              <a:pathLst>
                <a:path w="10156190" h="3200400">
                  <a:moveTo>
                    <a:pt x="10155936" y="0"/>
                  </a:moveTo>
                  <a:lnTo>
                    <a:pt x="0" y="0"/>
                  </a:lnTo>
                  <a:lnTo>
                    <a:pt x="0" y="3200400"/>
                  </a:lnTo>
                  <a:lnTo>
                    <a:pt x="10155936" y="3200400"/>
                  </a:lnTo>
                  <a:lnTo>
                    <a:pt x="10155936" y="0"/>
                  </a:lnTo>
                  <a:close/>
                </a:path>
              </a:pathLst>
            </a:custGeom>
            <a:solidFill>
              <a:srgbClr val="CEF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7258" y="3331794"/>
              <a:ext cx="2110359" cy="2959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72400" y="3306902"/>
            <a:ext cx="322033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2653030" algn="l"/>
              </a:tabLst>
            </a:pP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</a:t>
            </a:r>
            <a:r>
              <a:rPr sz="2000" spc="5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d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d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vi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d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o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0800" y="3789553"/>
            <a:ext cx="646176" cy="29565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04011" y="3154737"/>
            <a:ext cx="4631055" cy="25412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1305"/>
              </a:spcBef>
              <a:buClr>
                <a:srgbClr val="4F96BE"/>
              </a:buClr>
              <a:buFont typeface="Wingdings"/>
              <a:buChar char=""/>
              <a:tabLst>
                <a:tab pos="228600" algn="l"/>
                <a:tab pos="1334770" algn="l"/>
                <a:tab pos="1857375" algn="l"/>
                <a:tab pos="3380104" algn="l"/>
              </a:tabLst>
            </a:pP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Assume	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the	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size</a:t>
            </a:r>
            <a:r>
              <a:rPr sz="2000" spc="5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000" spc="5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the	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dataset</a:t>
            </a:r>
            <a:r>
              <a:rPr sz="2000" spc="4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endParaRPr sz="2000" dirty="0">
              <a:latin typeface="Cambria"/>
              <a:cs typeface="Cambria"/>
            </a:endParaRPr>
          </a:p>
          <a:p>
            <a:pPr marL="228600">
              <a:lnSpc>
                <a:spcPct val="100000"/>
              </a:lnSpc>
              <a:spcBef>
                <a:spcPts val="1200"/>
              </a:spcBef>
              <a:tabLst>
                <a:tab pos="2070735" algn="l"/>
              </a:tabLst>
            </a:pP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batches</a:t>
            </a:r>
            <a:r>
              <a:rPr sz="2000" spc="1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of	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then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what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will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be</a:t>
            </a:r>
            <a:endParaRPr sz="2000" dirty="0">
              <a:latin typeface="Cambria"/>
              <a:cs typeface="Cambria"/>
            </a:endParaRPr>
          </a:p>
          <a:p>
            <a:pPr marL="228600" indent="-228600">
              <a:lnSpc>
                <a:spcPct val="100000"/>
              </a:lnSpc>
              <a:spcBef>
                <a:spcPts val="1800"/>
              </a:spcBef>
              <a:buClr>
                <a:srgbClr val="4F96BE"/>
              </a:buClr>
              <a:buFont typeface="Wingdings"/>
              <a:buChar char=""/>
              <a:tabLst>
                <a:tab pos="228600" algn="l"/>
                <a:tab pos="4237990" algn="l"/>
              </a:tabLst>
            </a:pP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1.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Batch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Size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: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u="heavy" spc="165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	</a:t>
            </a:r>
            <a:endParaRPr sz="2000" dirty="0">
              <a:latin typeface="Cambria"/>
              <a:cs typeface="Cambria"/>
            </a:endParaRPr>
          </a:p>
          <a:p>
            <a:pPr marL="228600" indent="-228600">
              <a:lnSpc>
                <a:spcPct val="100000"/>
              </a:lnSpc>
              <a:spcBef>
                <a:spcPts val="1800"/>
              </a:spcBef>
              <a:buClr>
                <a:srgbClr val="4F96BE"/>
              </a:buClr>
              <a:buFont typeface="Wingdings"/>
              <a:buChar char=""/>
              <a:tabLst>
                <a:tab pos="228600" algn="l"/>
                <a:tab pos="4485640" algn="l"/>
              </a:tabLst>
            </a:pP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2.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Number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Batches:</a:t>
            </a:r>
            <a:r>
              <a:rPr sz="2000" spc="1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u="heavy" spc="165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	</a:t>
            </a:r>
            <a:endParaRPr sz="2000" dirty="0">
              <a:latin typeface="Cambria"/>
              <a:cs typeface="Cambria"/>
            </a:endParaRPr>
          </a:p>
          <a:p>
            <a:pPr marL="228600" indent="-228600">
              <a:lnSpc>
                <a:spcPct val="100000"/>
              </a:lnSpc>
              <a:spcBef>
                <a:spcPts val="1805"/>
              </a:spcBef>
              <a:buClr>
                <a:srgbClr val="4F96BE"/>
              </a:buClr>
              <a:buFont typeface="Wingdings"/>
              <a:buChar char=""/>
              <a:tabLst>
                <a:tab pos="228600" algn="l"/>
                <a:tab pos="3963035" algn="l"/>
              </a:tabLst>
            </a:pP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3.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Number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Iteration: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u="heavy" spc="165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	</a:t>
            </a:r>
            <a:endParaRPr sz="2000" dirty="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36364" y="2289048"/>
            <a:ext cx="3004185" cy="414655"/>
            <a:chOff x="4436364" y="2289048"/>
            <a:chExt cx="3004185" cy="414655"/>
          </a:xfrm>
        </p:grpSpPr>
        <p:sp>
          <p:nvSpPr>
            <p:cNvPr id="18" name="object 18"/>
            <p:cNvSpPr/>
            <p:nvPr/>
          </p:nvSpPr>
          <p:spPr>
            <a:xfrm>
              <a:off x="4436364" y="2289048"/>
              <a:ext cx="3004185" cy="414655"/>
            </a:xfrm>
            <a:custGeom>
              <a:avLst/>
              <a:gdLst/>
              <a:ahLst/>
              <a:cxnLst/>
              <a:rect l="l" t="t" r="r" b="b"/>
              <a:pathLst>
                <a:path w="3004184" h="414655">
                  <a:moveTo>
                    <a:pt x="3003804" y="0"/>
                  </a:moveTo>
                  <a:lnTo>
                    <a:pt x="0" y="0"/>
                  </a:lnTo>
                  <a:lnTo>
                    <a:pt x="0" y="414527"/>
                  </a:lnTo>
                  <a:lnTo>
                    <a:pt x="3003804" y="414527"/>
                  </a:lnTo>
                  <a:lnTo>
                    <a:pt x="30038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9479" y="2311019"/>
              <a:ext cx="1596517" cy="324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345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9190" y="1064132"/>
            <a:ext cx="8961755" cy="1042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90" dirty="0">
                <a:solidFill>
                  <a:srgbClr val="252525"/>
                </a:solidFill>
                <a:latin typeface="Cambria"/>
                <a:cs typeface="Cambria"/>
              </a:rPr>
              <a:t>Iterations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number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batches</a:t>
            </a:r>
            <a:r>
              <a:rPr sz="20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needed</a:t>
            </a:r>
            <a:r>
              <a:rPr sz="20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complete</a:t>
            </a:r>
            <a:r>
              <a:rPr sz="20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one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epoch.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189B3"/>
              </a:buClr>
              <a:buFont typeface="Wingdings"/>
              <a:buChar char=""/>
            </a:pPr>
            <a:endParaRPr sz="2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number</a:t>
            </a:r>
            <a:r>
              <a:rPr sz="20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0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batches</a:t>
            </a:r>
            <a:r>
              <a:rPr sz="20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equal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number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252525"/>
                </a:solidFill>
                <a:latin typeface="Cambria"/>
                <a:cs typeface="Cambria"/>
              </a:rPr>
              <a:t>iterations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20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one</a:t>
            </a:r>
            <a:r>
              <a:rPr sz="20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epoch.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267" y="287781"/>
            <a:ext cx="2019045" cy="5318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56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2875" y="3185160"/>
            <a:ext cx="10156190" cy="3200400"/>
            <a:chOff x="912875" y="3185160"/>
            <a:chExt cx="10156190" cy="3200400"/>
          </a:xfrm>
        </p:grpSpPr>
        <p:sp>
          <p:nvSpPr>
            <p:cNvPr id="12" name="object 12"/>
            <p:cNvSpPr/>
            <p:nvPr/>
          </p:nvSpPr>
          <p:spPr>
            <a:xfrm>
              <a:off x="912875" y="3185160"/>
              <a:ext cx="10156190" cy="3200400"/>
            </a:xfrm>
            <a:custGeom>
              <a:avLst/>
              <a:gdLst/>
              <a:ahLst/>
              <a:cxnLst/>
              <a:rect l="l" t="t" r="r" b="b"/>
              <a:pathLst>
                <a:path w="10156190" h="3200400">
                  <a:moveTo>
                    <a:pt x="10155936" y="0"/>
                  </a:moveTo>
                  <a:lnTo>
                    <a:pt x="0" y="0"/>
                  </a:lnTo>
                  <a:lnTo>
                    <a:pt x="0" y="3200400"/>
                  </a:lnTo>
                  <a:lnTo>
                    <a:pt x="10155936" y="3200400"/>
                  </a:lnTo>
                  <a:lnTo>
                    <a:pt x="10155936" y="0"/>
                  </a:lnTo>
                  <a:close/>
                </a:path>
              </a:pathLst>
            </a:custGeom>
            <a:solidFill>
              <a:srgbClr val="CEF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7258" y="3331794"/>
              <a:ext cx="2110359" cy="2959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72400" y="3306902"/>
            <a:ext cx="322033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2653030" algn="l"/>
              </a:tabLst>
            </a:pP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</a:t>
            </a:r>
            <a:r>
              <a:rPr sz="2000" spc="5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d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d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vi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d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	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i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t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o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0800" y="3789553"/>
            <a:ext cx="646176" cy="29565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04011" y="3154737"/>
            <a:ext cx="4631055" cy="25412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1305"/>
              </a:spcBef>
              <a:buClr>
                <a:srgbClr val="4F96BE"/>
              </a:buClr>
              <a:buFont typeface="Wingdings"/>
              <a:buChar char=""/>
              <a:tabLst>
                <a:tab pos="228600" algn="l"/>
                <a:tab pos="1334770" algn="l"/>
                <a:tab pos="1857375" algn="l"/>
                <a:tab pos="3380104" algn="l"/>
              </a:tabLst>
            </a:pP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Assume	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the	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size</a:t>
            </a:r>
            <a:r>
              <a:rPr sz="2000" spc="5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000" spc="5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the	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dataset</a:t>
            </a:r>
            <a:r>
              <a:rPr sz="2000" spc="4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endParaRPr sz="2000" dirty="0">
              <a:latin typeface="Cambria"/>
              <a:cs typeface="Cambria"/>
            </a:endParaRPr>
          </a:p>
          <a:p>
            <a:pPr marL="228600">
              <a:lnSpc>
                <a:spcPct val="100000"/>
              </a:lnSpc>
              <a:spcBef>
                <a:spcPts val="1200"/>
              </a:spcBef>
              <a:tabLst>
                <a:tab pos="2070735" algn="l"/>
              </a:tabLst>
            </a:pP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batches</a:t>
            </a:r>
            <a:r>
              <a:rPr sz="2000" spc="1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of	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then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what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will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be</a:t>
            </a:r>
            <a:endParaRPr sz="2000" dirty="0">
              <a:latin typeface="Cambria"/>
              <a:cs typeface="Cambria"/>
            </a:endParaRPr>
          </a:p>
          <a:p>
            <a:pPr marL="228600" indent="-228600">
              <a:lnSpc>
                <a:spcPct val="100000"/>
              </a:lnSpc>
              <a:spcBef>
                <a:spcPts val="1800"/>
              </a:spcBef>
              <a:buClr>
                <a:srgbClr val="4F96BE"/>
              </a:buClr>
              <a:buFont typeface="Wingdings"/>
              <a:buChar char=""/>
              <a:tabLst>
                <a:tab pos="228600" algn="l"/>
                <a:tab pos="4237990" algn="l"/>
              </a:tabLst>
            </a:pP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1.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Batch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Size </a:t>
            </a:r>
            <a:r>
              <a:rPr sz="2000" dirty="0">
                <a:solidFill>
                  <a:srgbClr val="404040"/>
                </a:solidFill>
                <a:latin typeface="Cambria"/>
                <a:cs typeface="Cambria"/>
              </a:rPr>
              <a:t>: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lang="en-US" sz="2000" u="heavy" spc="165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500</a:t>
            </a:r>
            <a:endParaRPr sz="2000" dirty="0">
              <a:latin typeface="Cambria"/>
              <a:cs typeface="Cambria"/>
            </a:endParaRPr>
          </a:p>
          <a:p>
            <a:pPr marL="228600" indent="-228600">
              <a:lnSpc>
                <a:spcPct val="100000"/>
              </a:lnSpc>
              <a:spcBef>
                <a:spcPts val="1800"/>
              </a:spcBef>
              <a:buClr>
                <a:srgbClr val="4F96BE"/>
              </a:buClr>
              <a:buFont typeface="Wingdings"/>
              <a:buChar char=""/>
              <a:tabLst>
                <a:tab pos="228600" algn="l"/>
                <a:tab pos="4485640" algn="l"/>
              </a:tabLst>
            </a:pP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2.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Number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Batches:</a:t>
            </a:r>
            <a:r>
              <a:rPr sz="2000" spc="1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u="heavy" spc="165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 </a:t>
            </a:r>
            <a:r>
              <a:rPr lang="en-US" sz="2000" u="heavy" spc="165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4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	</a:t>
            </a:r>
            <a:endParaRPr sz="2000" dirty="0">
              <a:latin typeface="Cambria"/>
              <a:cs typeface="Cambria"/>
            </a:endParaRPr>
          </a:p>
          <a:p>
            <a:pPr marL="228600" indent="-228600">
              <a:lnSpc>
                <a:spcPct val="100000"/>
              </a:lnSpc>
              <a:spcBef>
                <a:spcPts val="1805"/>
              </a:spcBef>
              <a:buClr>
                <a:srgbClr val="4F96BE"/>
              </a:buClr>
              <a:buFont typeface="Wingdings"/>
              <a:buChar char=""/>
              <a:tabLst>
                <a:tab pos="228600" algn="l"/>
                <a:tab pos="3963035" algn="l"/>
              </a:tabLst>
            </a:pP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3.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Number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Iteration: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u="heavy" spc="165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 </a:t>
            </a:r>
            <a:r>
              <a:rPr lang="en-US" sz="2000" u="heavy" spc="165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4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3F3F3F"/>
                  </a:solidFill>
                </a:uFill>
                <a:latin typeface="Cambria"/>
                <a:cs typeface="Cambria"/>
              </a:rPr>
              <a:t>	</a:t>
            </a:r>
            <a:endParaRPr sz="2000" dirty="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36364" y="2289048"/>
            <a:ext cx="3004185" cy="414655"/>
            <a:chOff x="4436364" y="2289048"/>
            <a:chExt cx="3004185" cy="414655"/>
          </a:xfrm>
        </p:grpSpPr>
        <p:sp>
          <p:nvSpPr>
            <p:cNvPr id="18" name="object 18"/>
            <p:cNvSpPr/>
            <p:nvPr/>
          </p:nvSpPr>
          <p:spPr>
            <a:xfrm>
              <a:off x="4436364" y="2289048"/>
              <a:ext cx="3004185" cy="414655"/>
            </a:xfrm>
            <a:custGeom>
              <a:avLst/>
              <a:gdLst/>
              <a:ahLst/>
              <a:cxnLst/>
              <a:rect l="l" t="t" r="r" b="b"/>
              <a:pathLst>
                <a:path w="3004184" h="414655">
                  <a:moveTo>
                    <a:pt x="3003804" y="0"/>
                  </a:moveTo>
                  <a:lnTo>
                    <a:pt x="0" y="0"/>
                  </a:lnTo>
                  <a:lnTo>
                    <a:pt x="0" y="414527"/>
                  </a:lnTo>
                  <a:lnTo>
                    <a:pt x="3003804" y="414527"/>
                  </a:lnTo>
                  <a:lnTo>
                    <a:pt x="30038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9479" y="2311019"/>
              <a:ext cx="1596517" cy="324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200" b="1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</a:t>
            </a:r>
            <a:r>
              <a:rPr lang="en-US" sz="42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</a:t>
            </a:r>
            <a:r>
              <a:rPr lang="en-US" sz="4200" b="1" kern="1200" spc="-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b="1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Problems</a:t>
            </a:r>
            <a:endParaRPr lang="en-US" sz="42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630936" y="2807208"/>
            <a:ext cx="3864864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55600" marR="5080" indent="-228600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1900" spc="-25" dirty="0"/>
              <a:t>Vanishing</a:t>
            </a:r>
            <a:r>
              <a:rPr lang="en-US" sz="1900" spc="35" dirty="0"/>
              <a:t> </a:t>
            </a:r>
            <a:r>
              <a:rPr lang="en-US" sz="1900" spc="-15" dirty="0"/>
              <a:t>gradients</a:t>
            </a:r>
            <a:r>
              <a:rPr lang="en-US" sz="1900" spc="20" dirty="0"/>
              <a:t> </a:t>
            </a:r>
            <a:r>
              <a:rPr lang="en-US" sz="1900" spc="-15" dirty="0"/>
              <a:t>problem</a:t>
            </a:r>
            <a:r>
              <a:rPr lang="en-US" sz="1900" spc="15" dirty="0"/>
              <a:t> </a:t>
            </a:r>
            <a:r>
              <a:rPr lang="en-US" sz="1900" spc="-5" dirty="0"/>
              <a:t>(or the</a:t>
            </a:r>
            <a:r>
              <a:rPr lang="en-US" sz="1900" spc="170" dirty="0"/>
              <a:t> </a:t>
            </a:r>
            <a:r>
              <a:rPr lang="en-US" sz="1900" spc="-20" dirty="0"/>
              <a:t>related </a:t>
            </a:r>
            <a:r>
              <a:rPr lang="en-US" sz="1900" spc="-615" dirty="0"/>
              <a:t> </a:t>
            </a:r>
            <a:r>
              <a:rPr lang="en-US" sz="1900" spc="-15" dirty="0"/>
              <a:t>exploding</a:t>
            </a:r>
            <a:r>
              <a:rPr lang="en-US" sz="1900" spc="165" dirty="0"/>
              <a:t> </a:t>
            </a:r>
            <a:r>
              <a:rPr lang="en-US" sz="1900" spc="-15" dirty="0"/>
              <a:t>gradients</a:t>
            </a:r>
            <a:r>
              <a:rPr lang="en-US" sz="1900" spc="20" dirty="0"/>
              <a:t> </a:t>
            </a:r>
            <a:r>
              <a:rPr lang="en-US" sz="1900" spc="-15" dirty="0"/>
              <a:t>problem)</a:t>
            </a:r>
            <a:r>
              <a:rPr lang="en-US" sz="1900" spc="20" dirty="0"/>
              <a:t> </a:t>
            </a:r>
            <a:r>
              <a:rPr lang="en-US" sz="1900" spc="-10" dirty="0"/>
              <a:t>lower</a:t>
            </a:r>
            <a:r>
              <a:rPr lang="en-US" sz="1900" dirty="0"/>
              <a:t> </a:t>
            </a:r>
            <a:r>
              <a:rPr lang="en-US" sz="1900" spc="-30" dirty="0"/>
              <a:t>layers </a:t>
            </a:r>
            <a:r>
              <a:rPr lang="en-US" sz="1900" spc="-25" dirty="0"/>
              <a:t> </a:t>
            </a:r>
            <a:r>
              <a:rPr lang="en-US" sz="1900" spc="-10" dirty="0"/>
              <a:t>very</a:t>
            </a:r>
            <a:r>
              <a:rPr lang="en-US" sz="1900" spc="-5" dirty="0"/>
              <a:t> </a:t>
            </a:r>
            <a:r>
              <a:rPr lang="en-US" sz="1900" spc="-15" dirty="0"/>
              <a:t>hard</a:t>
            </a:r>
            <a:r>
              <a:rPr lang="en-US" sz="1900" spc="15" dirty="0"/>
              <a:t> </a:t>
            </a:r>
            <a:r>
              <a:rPr lang="en-US" sz="1900" spc="-20" dirty="0"/>
              <a:t>to</a:t>
            </a:r>
            <a:r>
              <a:rPr lang="en-US" sz="1900" spc="-5" dirty="0"/>
              <a:t> </a:t>
            </a:r>
            <a:r>
              <a:rPr lang="en-US" sz="1900" spc="-15" dirty="0"/>
              <a:t>train.</a:t>
            </a:r>
            <a:endParaRPr lang="en-US" sz="1900" dirty="0"/>
          </a:p>
          <a:p>
            <a:pPr marL="355600" marR="92075" indent="-228600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900" spc="-10" dirty="0"/>
              <a:t>Second, </a:t>
            </a:r>
            <a:r>
              <a:rPr lang="en-US" sz="1900" spc="-5" dirty="0"/>
              <a:t>with </a:t>
            </a:r>
            <a:r>
              <a:rPr lang="en-US" sz="1900" spc="-10" dirty="0"/>
              <a:t>such </a:t>
            </a:r>
            <a:r>
              <a:rPr lang="en-US" sz="1900" spc="-5" dirty="0"/>
              <a:t>a </a:t>
            </a:r>
            <a:r>
              <a:rPr lang="en-US" sz="1900" spc="-20" dirty="0"/>
              <a:t>large </a:t>
            </a:r>
            <a:r>
              <a:rPr lang="en-US" sz="1900" spc="-10" dirty="0"/>
              <a:t>network, </a:t>
            </a:r>
            <a:r>
              <a:rPr lang="en-US" sz="1900" spc="-15" dirty="0"/>
              <a:t>training </a:t>
            </a:r>
            <a:r>
              <a:rPr lang="en-US" sz="1900" spc="-620" dirty="0"/>
              <a:t> </a:t>
            </a:r>
            <a:r>
              <a:rPr lang="en-US" sz="1900" spc="-10" dirty="0"/>
              <a:t>would</a:t>
            </a:r>
            <a:r>
              <a:rPr lang="en-US" sz="1900" dirty="0"/>
              <a:t> </a:t>
            </a:r>
            <a:r>
              <a:rPr lang="en-US" sz="1900" spc="-5" dirty="0"/>
              <a:t>be</a:t>
            </a:r>
            <a:r>
              <a:rPr lang="en-US" sz="1900" dirty="0"/>
              <a:t> </a:t>
            </a:r>
            <a:r>
              <a:rPr lang="en-US" sz="1900" spc="-15" dirty="0"/>
              <a:t>extremely</a:t>
            </a:r>
            <a:r>
              <a:rPr lang="en-US" sz="1900" spc="-5" dirty="0"/>
              <a:t> </a:t>
            </a:r>
            <a:r>
              <a:rPr lang="en-US" sz="1900" spc="-45" dirty="0"/>
              <a:t>slow.</a:t>
            </a:r>
            <a:endParaRPr lang="en-US" sz="1900" dirty="0"/>
          </a:p>
          <a:p>
            <a:pPr marL="355600" marR="182880" indent="-228600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900" spc="-15" dirty="0"/>
              <a:t>Third, </a:t>
            </a:r>
            <a:r>
              <a:rPr lang="en-US" sz="1900" spc="-5" dirty="0"/>
              <a:t>a model with </a:t>
            </a:r>
            <a:r>
              <a:rPr lang="en-US" sz="1900" spc="-10" dirty="0"/>
              <a:t>millions </a:t>
            </a:r>
            <a:r>
              <a:rPr lang="en-US" sz="1900" spc="-5" dirty="0"/>
              <a:t>of </a:t>
            </a:r>
            <a:r>
              <a:rPr lang="en-US" sz="1900" spc="-20" dirty="0"/>
              <a:t>parameters </a:t>
            </a:r>
            <a:r>
              <a:rPr lang="en-US" sz="1900" spc="-620" dirty="0"/>
              <a:t> </a:t>
            </a:r>
            <a:r>
              <a:rPr lang="en-US" sz="1900" spc="-10" dirty="0"/>
              <a:t>would </a:t>
            </a:r>
            <a:r>
              <a:rPr lang="en-US" sz="1900" spc="-15" dirty="0"/>
              <a:t>severely </a:t>
            </a:r>
            <a:r>
              <a:rPr lang="en-US" sz="1900" spc="-5" dirty="0"/>
              <a:t>risk </a:t>
            </a:r>
            <a:r>
              <a:rPr lang="en-US" sz="1900" spc="-15" dirty="0"/>
              <a:t>overfitting </a:t>
            </a:r>
            <a:r>
              <a:rPr lang="en-US" sz="1900" spc="-5" dirty="0"/>
              <a:t>the </a:t>
            </a:r>
            <a:r>
              <a:rPr lang="en-US" sz="1900" spc="-15" dirty="0"/>
              <a:t>training </a:t>
            </a:r>
            <a:r>
              <a:rPr lang="en-US" sz="1900" spc="-620" dirty="0"/>
              <a:t> </a:t>
            </a:r>
            <a:r>
              <a:rPr lang="en-US" sz="1900" spc="-10" dirty="0"/>
              <a:t>set.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6DFA3-312A-4B7B-BA3C-E58A4829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65" y="1625403"/>
            <a:ext cx="6903720" cy="360719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Gradients problems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object 6">
            <a:extLst>
              <a:ext uri="{FF2B5EF4-FFF2-40B4-BE49-F238E27FC236}">
                <a16:creationId xmlns:a16="http://schemas.microsoft.com/office/drawing/2014/main" id="{4826C88D-5D25-7F70-1CF1-D09682D03B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865873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000" b="1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first problem(Vanishing)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7">
            <a:extLst>
              <a:ext uri="{FF2B5EF4-FFF2-40B4-BE49-F238E27FC236}">
                <a16:creationId xmlns:a16="http://schemas.microsoft.com/office/drawing/2014/main" id="{1347BC10-A09A-2C0B-765B-18BCC9B8E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581529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Faster Optimizers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4965" marR="324485" indent="-228600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200" b="1" spc="-10" dirty="0">
                <a:solidFill>
                  <a:srgbClr val="FF0000"/>
                </a:solidFill>
              </a:rPr>
              <a:t>Five </a:t>
            </a:r>
            <a:r>
              <a:rPr lang="en-US" sz="2200" b="1" spc="-25" dirty="0">
                <a:solidFill>
                  <a:srgbClr val="FF0000"/>
                </a:solidFill>
              </a:rPr>
              <a:t>ways </a:t>
            </a:r>
            <a:r>
              <a:rPr lang="en-US" sz="2200" b="1" spc="-15" dirty="0">
                <a:solidFill>
                  <a:srgbClr val="FF0000"/>
                </a:solidFill>
              </a:rPr>
              <a:t>to </a:t>
            </a:r>
            <a:r>
              <a:rPr lang="en-US" sz="2200" b="1" spc="-5" dirty="0">
                <a:solidFill>
                  <a:srgbClr val="FF0000"/>
                </a:solidFill>
              </a:rPr>
              <a:t>speed up </a:t>
            </a:r>
            <a:r>
              <a:rPr lang="en-US" sz="2200" b="1" spc="-10" dirty="0">
                <a:solidFill>
                  <a:srgbClr val="FF0000"/>
                </a:solidFill>
              </a:rPr>
              <a:t>training </a:t>
            </a:r>
            <a:r>
              <a:rPr lang="en-US" sz="2200" b="1" spc="-5" dirty="0">
                <a:solidFill>
                  <a:srgbClr val="FF0000"/>
                </a:solidFill>
              </a:rPr>
              <a:t>(and </a:t>
            </a:r>
            <a:r>
              <a:rPr lang="en-US" sz="2200" b="1" spc="-10" dirty="0">
                <a:solidFill>
                  <a:srgbClr val="FF0000"/>
                </a:solidFill>
              </a:rPr>
              <a:t>reach </a:t>
            </a:r>
            <a:r>
              <a:rPr lang="en-US" sz="2200" b="1" dirty="0">
                <a:solidFill>
                  <a:srgbClr val="FF0000"/>
                </a:solidFill>
              </a:rPr>
              <a:t>a </a:t>
            </a:r>
            <a:r>
              <a:rPr lang="en-US" sz="2200" b="1" spc="-15" dirty="0">
                <a:solidFill>
                  <a:srgbClr val="FF0000"/>
                </a:solidFill>
              </a:rPr>
              <a:t>better </a:t>
            </a:r>
            <a:r>
              <a:rPr lang="en-US" sz="2200" b="1" spc="-530" dirty="0">
                <a:solidFill>
                  <a:srgbClr val="FF0000"/>
                </a:solidFill>
              </a:rPr>
              <a:t> </a:t>
            </a:r>
            <a:r>
              <a:rPr lang="en-US" sz="2200" b="1" spc="-5" dirty="0">
                <a:solidFill>
                  <a:srgbClr val="FF0000"/>
                </a:solidFill>
              </a:rPr>
              <a:t>solution):</a:t>
            </a:r>
            <a:endParaRPr lang="en-US" sz="2200" b="1" dirty="0">
              <a:solidFill>
                <a:srgbClr val="FF0000"/>
              </a:solidFill>
            </a:endParaRPr>
          </a:p>
          <a:p>
            <a:pPr marL="756285" lvl="1" indent="-228600">
              <a:lnSpc>
                <a:spcPct val="90000"/>
              </a:lnSpc>
              <a:spcBef>
                <a:spcPts val="25"/>
              </a:spcBef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200" spc="-5" dirty="0"/>
              <a:t>Applying</a:t>
            </a:r>
            <a:r>
              <a:rPr lang="en-US" sz="2200" spc="15" dirty="0"/>
              <a:t> </a:t>
            </a:r>
            <a:r>
              <a:rPr lang="en-US" sz="2200" dirty="0"/>
              <a:t>a</a:t>
            </a:r>
            <a:r>
              <a:rPr lang="en-US" sz="2200" spc="-5" dirty="0"/>
              <a:t> good</a:t>
            </a:r>
            <a:r>
              <a:rPr lang="en-US" sz="2200" spc="10" dirty="0"/>
              <a:t> </a:t>
            </a:r>
            <a:r>
              <a:rPr lang="en-US" sz="2200" spc="-10" dirty="0"/>
              <a:t>initialization</a:t>
            </a:r>
            <a:r>
              <a:rPr lang="en-US" sz="2200" spc="20" dirty="0"/>
              <a:t> </a:t>
            </a:r>
            <a:r>
              <a:rPr lang="en-US" sz="2200" spc="-15" dirty="0"/>
              <a:t>strategy</a:t>
            </a:r>
            <a:r>
              <a:rPr lang="en-US" sz="2200" spc="-5" dirty="0"/>
              <a:t> </a:t>
            </a:r>
            <a:r>
              <a:rPr lang="en-US" sz="2200" spc="-15" dirty="0"/>
              <a:t>for</a:t>
            </a:r>
            <a:r>
              <a:rPr lang="en-US" sz="2200" spc="5" dirty="0"/>
              <a:t> </a:t>
            </a:r>
            <a:r>
              <a:rPr lang="en-US" sz="2200" dirty="0"/>
              <a:t>the </a:t>
            </a:r>
            <a:r>
              <a:rPr lang="en-US" sz="2200" spc="-5" dirty="0"/>
              <a:t>connection</a:t>
            </a:r>
            <a:r>
              <a:rPr lang="en-US" sz="2200" spc="35" dirty="0"/>
              <a:t> </a:t>
            </a:r>
            <a:r>
              <a:rPr lang="en-US" sz="2200" spc="-5" dirty="0"/>
              <a:t>weights.</a:t>
            </a:r>
            <a:endParaRPr lang="en-US" sz="2200" dirty="0"/>
          </a:p>
          <a:p>
            <a:pPr marL="756285" lvl="1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200" spc="-5" dirty="0"/>
              <a:t>using</a:t>
            </a:r>
            <a:r>
              <a:rPr lang="en-US" sz="2200" spc="-15" dirty="0"/>
              <a:t> </a:t>
            </a:r>
            <a:r>
              <a:rPr lang="en-US" sz="2200" dirty="0"/>
              <a:t>a</a:t>
            </a:r>
            <a:r>
              <a:rPr lang="en-US" sz="2200" spc="-10" dirty="0"/>
              <a:t> </a:t>
            </a:r>
            <a:r>
              <a:rPr lang="en-US" sz="2200" spc="-5" dirty="0"/>
              <a:t>good</a:t>
            </a:r>
            <a:r>
              <a:rPr lang="en-US" sz="2200" spc="5" dirty="0"/>
              <a:t> </a:t>
            </a:r>
            <a:r>
              <a:rPr lang="en-US" sz="2200" spc="-10" dirty="0"/>
              <a:t>activation</a:t>
            </a:r>
            <a:r>
              <a:rPr lang="en-US" sz="2200" dirty="0"/>
              <a:t> </a:t>
            </a:r>
            <a:r>
              <a:rPr lang="en-US" sz="2200" spc="-5" dirty="0"/>
              <a:t>function.</a:t>
            </a:r>
            <a:endParaRPr lang="en-US" sz="2200" dirty="0"/>
          </a:p>
          <a:p>
            <a:pPr marL="756285" lvl="1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200" spc="-5" dirty="0"/>
              <a:t>Using </a:t>
            </a:r>
            <a:r>
              <a:rPr lang="en-US" sz="2200" spc="-15" dirty="0"/>
              <a:t>Batch</a:t>
            </a:r>
            <a:r>
              <a:rPr lang="en-US" sz="2200" spc="-5" dirty="0"/>
              <a:t> </a:t>
            </a:r>
            <a:r>
              <a:rPr lang="en-US" sz="2200" spc="-10" dirty="0"/>
              <a:t>Normalization.</a:t>
            </a:r>
            <a:endParaRPr lang="en-US" sz="2200" dirty="0"/>
          </a:p>
          <a:p>
            <a:pPr marL="756285" lvl="1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200" spc="-10" dirty="0"/>
              <a:t>Reusing</a:t>
            </a:r>
            <a:r>
              <a:rPr lang="en-US" sz="2200" dirty="0"/>
              <a:t> </a:t>
            </a:r>
            <a:r>
              <a:rPr lang="en-US" sz="2200" spc="-5" dirty="0"/>
              <a:t>parts</a:t>
            </a:r>
            <a:r>
              <a:rPr lang="en-US" sz="2200" spc="-10" dirty="0"/>
              <a:t> </a:t>
            </a:r>
            <a:r>
              <a:rPr lang="en-US" sz="2200" spc="-5" dirty="0"/>
              <a:t>of </a:t>
            </a:r>
            <a:r>
              <a:rPr lang="en-US" sz="2200" dirty="0"/>
              <a:t>a</a:t>
            </a:r>
            <a:r>
              <a:rPr lang="en-US" sz="2200" spc="-10" dirty="0"/>
              <a:t> pretrained</a:t>
            </a:r>
            <a:r>
              <a:rPr lang="en-US" sz="2200" spc="20" dirty="0"/>
              <a:t> </a:t>
            </a:r>
            <a:r>
              <a:rPr lang="en-US" sz="2200" spc="-10" dirty="0"/>
              <a:t>network.</a:t>
            </a:r>
            <a:endParaRPr lang="en-US" sz="2200" dirty="0"/>
          </a:p>
          <a:p>
            <a:pPr marL="756285" lvl="1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200" spc="-5" dirty="0"/>
              <a:t>Using </a:t>
            </a:r>
            <a:r>
              <a:rPr lang="en-US" sz="2200" dirty="0"/>
              <a:t>a</a:t>
            </a:r>
            <a:r>
              <a:rPr lang="en-US" sz="2200" spc="-10" dirty="0"/>
              <a:t> </a:t>
            </a:r>
            <a:r>
              <a:rPr lang="en-US" sz="2200" spc="-15" dirty="0"/>
              <a:t>faster</a:t>
            </a:r>
            <a:r>
              <a:rPr lang="en-US" sz="2200" dirty="0"/>
              <a:t> </a:t>
            </a:r>
            <a:r>
              <a:rPr lang="en-US" sz="2200" spc="-10" dirty="0"/>
              <a:t>optimizer</a:t>
            </a:r>
            <a:r>
              <a:rPr lang="en-US" sz="2200" spc="15" dirty="0"/>
              <a:t> </a:t>
            </a:r>
            <a:r>
              <a:rPr lang="en-US" sz="2200" dirty="0"/>
              <a:t>than</a:t>
            </a:r>
            <a:r>
              <a:rPr lang="en-US" sz="2200" spc="15" dirty="0"/>
              <a:t> </a:t>
            </a:r>
            <a:r>
              <a:rPr lang="en-US" sz="2200" dirty="0"/>
              <a:t>the</a:t>
            </a:r>
            <a:r>
              <a:rPr lang="en-US" sz="2200" spc="-5" dirty="0"/>
              <a:t> regular</a:t>
            </a:r>
            <a:r>
              <a:rPr lang="en-US" sz="2200" dirty="0"/>
              <a:t> </a:t>
            </a:r>
            <a:r>
              <a:rPr lang="en-US" sz="2200" spc="-10" dirty="0"/>
              <a:t>Gradient</a:t>
            </a:r>
            <a:r>
              <a:rPr lang="en-US" sz="2200" spc="-5" dirty="0"/>
              <a:t> Descent</a:t>
            </a:r>
            <a:endParaRPr lang="en-US" sz="2200" dirty="0"/>
          </a:p>
          <a:p>
            <a:pPr marL="354965" marR="958850" indent="-228600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200" dirty="0"/>
              <a:t>the </a:t>
            </a:r>
            <a:r>
              <a:rPr lang="en-US" sz="2200" spc="-5" dirty="0"/>
              <a:t>most popular ones: Momentum </a:t>
            </a:r>
            <a:r>
              <a:rPr lang="en-US" sz="2200" spc="-10" dirty="0"/>
              <a:t>optimization, </a:t>
            </a:r>
            <a:r>
              <a:rPr lang="en-US" sz="2200" spc="-15" dirty="0" err="1"/>
              <a:t>Nesterov</a:t>
            </a:r>
            <a:r>
              <a:rPr lang="en-US" sz="2200" spc="-15" dirty="0"/>
              <a:t> </a:t>
            </a:r>
            <a:r>
              <a:rPr lang="en-US" sz="2200" spc="-10" dirty="0"/>
              <a:t> Accelerated Gradient, </a:t>
            </a:r>
            <a:r>
              <a:rPr lang="en-US" sz="2200" spc="-5" dirty="0" err="1"/>
              <a:t>AdaGrad</a:t>
            </a:r>
            <a:r>
              <a:rPr lang="en-US" sz="2200" spc="-5" dirty="0"/>
              <a:t>, </a:t>
            </a:r>
            <a:r>
              <a:rPr lang="en-US" sz="2200" spc="-10" dirty="0" err="1"/>
              <a:t>RMSProp</a:t>
            </a:r>
            <a:r>
              <a:rPr lang="en-US" sz="2200" spc="-10" dirty="0"/>
              <a:t>, </a:t>
            </a:r>
            <a:r>
              <a:rPr lang="en-US" sz="2200" dirty="0"/>
              <a:t>and </a:t>
            </a:r>
            <a:r>
              <a:rPr lang="en-US" sz="2200" spc="-5" dirty="0"/>
              <a:t>finally </a:t>
            </a:r>
            <a:r>
              <a:rPr lang="en-US" sz="2200" dirty="0"/>
              <a:t>Adam </a:t>
            </a:r>
            <a:r>
              <a:rPr lang="en-US" sz="2200" spc="-395" dirty="0"/>
              <a:t> </a:t>
            </a:r>
            <a:r>
              <a:rPr lang="en-US" sz="2200" spc="-10" dirty="0"/>
              <a:t>optimization.</a:t>
            </a:r>
            <a:endParaRPr lang="en-US" sz="2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- Why Mini batch gradient descent is faster than gradient  descent? - Data Science Stack Exchange">
            <a:extLst>
              <a:ext uri="{FF2B5EF4-FFF2-40B4-BE49-F238E27FC236}">
                <a16:creationId xmlns:a16="http://schemas.microsoft.com/office/drawing/2014/main" id="{2C537470-A9C2-41BE-B39F-CEC7ECFA8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7" t="3495" b="48632"/>
          <a:stretch/>
        </p:blipFill>
        <p:spPr bwMode="auto">
          <a:xfrm>
            <a:off x="3810000" y="800100"/>
            <a:ext cx="424928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chine learning - Why Mini batch gradient descent is faster than gradient  descent? - Data Science Stack Exchange">
            <a:extLst>
              <a:ext uri="{FF2B5EF4-FFF2-40B4-BE49-F238E27FC236}">
                <a16:creationId xmlns:a16="http://schemas.microsoft.com/office/drawing/2014/main" id="{92E2F8D8-D7F4-4185-A945-1AA92AC3E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967" r="60044" b="49316"/>
          <a:stretch/>
        </p:blipFill>
        <p:spPr bwMode="auto">
          <a:xfrm>
            <a:off x="4267200" y="4419600"/>
            <a:ext cx="3334882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56E4D2-DB71-4DEF-BC9B-9F64BE23ADA4}"/>
              </a:ext>
            </a:extLst>
          </p:cNvPr>
          <p:cNvCxnSpPr>
            <a:stCxn id="2050" idx="2"/>
            <a:endCxn id="10" idx="0"/>
          </p:cNvCxnSpPr>
          <p:nvPr/>
        </p:nvCxnSpPr>
        <p:spPr>
          <a:xfrm>
            <a:off x="5934641" y="3467100"/>
            <a:ext cx="0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79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530225"/>
            <a:ext cx="714410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Optimization 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5666" y="1804893"/>
            <a:ext cx="9282278" cy="2105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0096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Gradient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Descent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simply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updates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weights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1F5F"/>
                </a:solidFill>
                <a:latin typeface="Calibri"/>
                <a:cs typeface="Calibri"/>
              </a:rPr>
              <a:t>θ</a:t>
            </a:r>
            <a:r>
              <a:rPr sz="1800" i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directly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subtracting </a:t>
            </a:r>
            <a:r>
              <a:rPr sz="1800" spc="-3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gradient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cost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function</a:t>
            </a:r>
            <a:r>
              <a:rPr sz="18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1F5F"/>
                </a:solidFill>
                <a:latin typeface="Calibri"/>
                <a:cs typeface="Calibri"/>
              </a:rPr>
              <a:t>J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</a:t>
            </a:r>
            <a:r>
              <a:rPr sz="1800" i="1" spc="-5" dirty="0">
                <a:solidFill>
                  <a:srgbClr val="001F5F"/>
                </a:solidFill>
                <a:latin typeface="Calibri"/>
                <a:cs typeface="Calibri"/>
              </a:rPr>
              <a:t>θ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)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regards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weights</a:t>
            </a:r>
            <a:endParaRPr sz="1800" dirty="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  <a:spcBef>
                <a:spcPts val="25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001F5F"/>
                </a:solidFill>
                <a:latin typeface="Cambria Math"/>
                <a:cs typeface="Cambria Math"/>
              </a:rPr>
              <a:t>∇</a:t>
            </a:r>
            <a:r>
              <a:rPr sz="1800" i="1" spc="-5" dirty="0">
                <a:solidFill>
                  <a:srgbClr val="001F5F"/>
                </a:solidFill>
                <a:latin typeface="Calibri"/>
                <a:cs typeface="Calibri"/>
              </a:rPr>
              <a:t>θJ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</a:t>
            </a:r>
            <a:r>
              <a:rPr sz="1800" i="1" spc="-5" dirty="0">
                <a:solidFill>
                  <a:srgbClr val="001F5F"/>
                </a:solidFill>
                <a:latin typeface="Calibri"/>
                <a:cs typeface="Calibri"/>
              </a:rPr>
              <a:t>θ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))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multiplied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learning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Calibri"/>
                <a:cs typeface="Calibri"/>
              </a:rPr>
              <a:t>rate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001F5F"/>
                </a:solidFill>
                <a:latin typeface="Calibri"/>
                <a:cs typeface="Calibri"/>
              </a:rPr>
              <a:t>η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(equation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1)</a:t>
            </a:r>
            <a:endParaRPr sz="1800" dirty="0">
              <a:latin typeface="Calibri"/>
              <a:cs typeface="Calibri"/>
            </a:endParaRPr>
          </a:p>
          <a:p>
            <a:pPr marL="354965" marR="611505" indent="-3429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Momentum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optimization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cares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great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deal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about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what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previous </a:t>
            </a:r>
            <a:r>
              <a:rPr sz="1800" spc="-3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gradients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were.</a:t>
            </a:r>
            <a:endParaRPr sz="1800" dirty="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It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updates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weights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simply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subtracting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momentum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Calibri"/>
                <a:cs typeface="Calibri"/>
              </a:rPr>
              <a:t>vector.</a:t>
            </a:r>
            <a:endParaRPr sz="1800" dirty="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new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hyperparameter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1F5F"/>
                </a:solidFill>
                <a:latin typeface="Calibri"/>
                <a:cs typeface="Calibri"/>
              </a:rPr>
              <a:t>β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simply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called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1F5F"/>
                </a:solidFill>
                <a:latin typeface="Calibri"/>
                <a:cs typeface="Calibri"/>
              </a:rPr>
              <a:t>momentum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, which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must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be </a:t>
            </a:r>
            <a:r>
              <a:rPr sz="1800" spc="-3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set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between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0 and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1,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typically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0.9.</a:t>
            </a:r>
            <a:r>
              <a:rPr sz="1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(equation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2)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4618" y="5355084"/>
            <a:ext cx="1682187" cy="5682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0341" y="5426938"/>
            <a:ext cx="1620347" cy="3333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00327" y="4953000"/>
            <a:ext cx="1998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Gradient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Descent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3771" y="4953000"/>
            <a:ext cx="269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Momentum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Optimization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(2)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8200" y="4084181"/>
            <a:ext cx="2493264" cy="206044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9297" y="626523"/>
            <a:ext cx="763605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Nesterov Momentum optimization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570853" y="2133600"/>
            <a:ext cx="5072380" cy="3420110"/>
            <a:chOff x="4072128" y="1510283"/>
            <a:chExt cx="5072380" cy="34201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9069" y="1510283"/>
              <a:ext cx="2704930" cy="34198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2128" y="2823972"/>
              <a:ext cx="2581655" cy="6278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98347" y="2133600"/>
            <a:ext cx="5621127" cy="2775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26364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The only </a:t>
            </a:r>
            <a:r>
              <a:rPr sz="1800" spc="-10" dirty="0">
                <a:latin typeface="Calibri"/>
                <a:cs typeface="Calibri"/>
              </a:rPr>
              <a:t>difference from vanilla </a:t>
            </a:r>
            <a:r>
              <a:rPr sz="1800" spc="-5" dirty="0">
                <a:latin typeface="Calibri"/>
                <a:cs typeface="Calibri"/>
              </a:rPr>
              <a:t>Momentum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optimization </a:t>
            </a:r>
            <a:r>
              <a:rPr sz="1800" spc="-5" dirty="0">
                <a:latin typeface="Calibri"/>
                <a:cs typeface="Calibri"/>
              </a:rPr>
              <a:t>is that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gradient </a:t>
            </a:r>
            <a:r>
              <a:rPr sz="1800" spc="-5" dirty="0">
                <a:latin typeface="Calibri"/>
                <a:cs typeface="Calibri"/>
              </a:rPr>
              <a:t>is measured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 </a:t>
            </a:r>
            <a:r>
              <a:rPr sz="1800" i="1" dirty="0">
                <a:latin typeface="Calibri"/>
                <a:cs typeface="Calibri"/>
              </a:rPr>
              <a:t>θ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β</a:t>
            </a:r>
            <a:r>
              <a:rPr sz="1800" b="1" spc="-5" dirty="0">
                <a:latin typeface="Calibri"/>
                <a:cs typeface="Calibri"/>
              </a:rPr>
              <a:t>m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-5" dirty="0">
                <a:latin typeface="Calibri"/>
                <a:cs typeface="Calibri"/>
              </a:rPr>
              <a:t> 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θ</a:t>
            </a:r>
            <a:r>
              <a:rPr sz="1800" dirty="0">
                <a:latin typeface="Calibri"/>
                <a:cs typeface="Calibri"/>
              </a:rPr>
              <a:t>.</a:t>
            </a: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small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tweak </a:t>
            </a:r>
            <a:r>
              <a:rPr sz="1800" spc="-10" dirty="0">
                <a:latin typeface="Calibri"/>
                <a:cs typeface="Calibri"/>
              </a:rPr>
              <a:t>works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general 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momentum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vector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will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pointing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direction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"/>
            </a:pPr>
            <a:endParaRPr sz="1750" dirty="0">
              <a:latin typeface="Calibri"/>
              <a:cs typeface="Calibri"/>
            </a:endParaRPr>
          </a:p>
          <a:p>
            <a:pPr marL="299085" marR="112395" indent="-287020">
              <a:lnSpc>
                <a:spcPct val="997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where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∇</a:t>
            </a:r>
            <a:r>
              <a:rPr sz="1800" spc="-5" dirty="0">
                <a:latin typeface="Calibri"/>
                <a:cs typeface="Calibri"/>
              </a:rPr>
              <a:t>1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represents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gradient of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15" dirty="0">
                <a:latin typeface="Calibri"/>
                <a:cs typeface="Calibri"/>
              </a:rPr>
              <a:t>cost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measured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at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point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θ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∇</a:t>
            </a:r>
            <a:r>
              <a:rPr sz="1800" spc="-5" dirty="0">
                <a:latin typeface="Calibri"/>
                <a:cs typeface="Calibri"/>
              </a:rPr>
              <a:t>2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represents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gradient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point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located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θ </a:t>
            </a:r>
            <a:r>
              <a:rPr sz="1800" dirty="0">
                <a:latin typeface="Calibri"/>
                <a:cs typeface="Calibri"/>
              </a:rPr>
              <a:t>+ </a:t>
            </a:r>
            <a:r>
              <a:rPr sz="1800" i="1" spc="-5" dirty="0">
                <a:latin typeface="Calibri"/>
                <a:cs typeface="Calibri"/>
              </a:rPr>
              <a:t>β</a:t>
            </a:r>
            <a:r>
              <a:rPr sz="1800" b="1" spc="-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)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24281" y="1216786"/>
            <a:ext cx="1868805" cy="295910"/>
            <a:chOff x="424281" y="1216786"/>
            <a:chExt cx="1868805" cy="2959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281" y="1216786"/>
              <a:ext cx="1193419" cy="2956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8501" y="1216786"/>
              <a:ext cx="295656" cy="2956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329" y="1216786"/>
              <a:ext cx="676274" cy="29565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733290" y="1673986"/>
            <a:ext cx="2125345" cy="295910"/>
            <a:chOff x="4733290" y="1673986"/>
            <a:chExt cx="2125345" cy="29591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3290" y="1673986"/>
              <a:ext cx="810526" cy="2956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8676" y="1673986"/>
              <a:ext cx="295655" cy="2956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6504" y="1673986"/>
              <a:ext cx="1302130" cy="29565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232150" y="3045841"/>
            <a:ext cx="1786255" cy="295910"/>
            <a:chOff x="3232150" y="3045841"/>
            <a:chExt cx="1786255" cy="29591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2150" y="3045841"/>
              <a:ext cx="1177404" cy="2956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1622" y="3045841"/>
              <a:ext cx="676275" cy="2956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82642" y="3045841"/>
              <a:ext cx="134112" cy="29565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753232" y="4417821"/>
            <a:ext cx="2785110" cy="295910"/>
            <a:chOff x="2753232" y="4417821"/>
            <a:chExt cx="2785110" cy="29591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3232" y="4417821"/>
              <a:ext cx="1277112" cy="2956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0433" y="4417821"/>
              <a:ext cx="811987" cy="2956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3289" y="4417821"/>
              <a:ext cx="805040" cy="2956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82981" y="1132705"/>
            <a:ext cx="7946390" cy="359156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500" dirty="0">
                <a:solidFill>
                  <a:srgbClr val="1D6194"/>
                </a:solidFill>
                <a:latin typeface="Wingdings"/>
                <a:cs typeface="Wingdings"/>
              </a:rPr>
              <a:t></a:t>
            </a:r>
            <a:endParaRPr sz="1500" dirty="0">
              <a:latin typeface="Wingdings"/>
              <a:cs typeface="Wingdings"/>
            </a:endParaRPr>
          </a:p>
          <a:p>
            <a:pPr marL="241300" marR="5080" indent="-228600" algn="just">
              <a:lnSpc>
                <a:spcPct val="150000"/>
              </a:lnSpc>
              <a:spcBef>
                <a:spcPts val="10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  <a:tab pos="6682105" algn="l"/>
              </a:tabLst>
            </a:pP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If</a:t>
            </a:r>
            <a:r>
              <a:rPr sz="2000" spc="6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take</a:t>
            </a:r>
            <a:r>
              <a:rPr sz="2000" spc="6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convex</a:t>
            </a:r>
            <a:r>
              <a:rPr sz="2000" spc="6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function</a:t>
            </a:r>
            <a:r>
              <a:rPr sz="2000" spc="6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with	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</a:t>
            </a:r>
            <a:r>
              <a:rPr sz="2000" spc="5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if</a:t>
            </a:r>
            <a:r>
              <a:rPr sz="2000" spc="5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Cambria"/>
                <a:cs typeface="Cambria"/>
              </a:rPr>
              <a:t>we </a:t>
            </a:r>
            <a:r>
              <a:rPr sz="2000" spc="-4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take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any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 points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with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00"/>
                </a:solidFill>
                <a:latin typeface="Cambria"/>
                <a:cs typeface="Cambria"/>
              </a:rPr>
              <a:t>similar</a:t>
            </a:r>
            <a:r>
              <a:rPr sz="2000" spc="10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Cambria"/>
                <a:cs typeface="Cambria"/>
              </a:rPr>
              <a:t>heights</a:t>
            </a:r>
            <a:r>
              <a:rPr sz="2000" spc="1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on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this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 graph,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it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will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sketch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one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round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circle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on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surface</a:t>
            </a:r>
            <a:r>
              <a:rPr sz="2000" spc="1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convex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function.</a:t>
            </a:r>
            <a:endParaRPr sz="20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120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These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circle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are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called</a:t>
            </a:r>
            <a:endParaRPr sz="20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120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4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counter-line</a:t>
            </a:r>
            <a:r>
              <a:rPr sz="2000" spc="4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are</a:t>
            </a:r>
            <a:r>
              <a:rPr sz="2000" spc="4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used</a:t>
            </a:r>
            <a:r>
              <a:rPr sz="2000" spc="4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to</a:t>
            </a:r>
            <a:r>
              <a:rPr sz="2000" spc="4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visualize</a:t>
            </a:r>
            <a:r>
              <a:rPr sz="2000" spc="48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4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3D</a:t>
            </a:r>
            <a:r>
              <a:rPr sz="2000" spc="4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or</a:t>
            </a:r>
            <a:r>
              <a:rPr sz="2000" spc="4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2</a:t>
            </a:r>
            <a:r>
              <a:rPr sz="2000" spc="4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variables</a:t>
            </a:r>
            <a:endParaRPr sz="2000" dirty="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200"/>
              </a:spcBef>
            </a:pP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convex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 function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in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2D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plan</a:t>
            </a:r>
            <a:r>
              <a:rPr sz="2000" spc="20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using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circle.</a:t>
            </a:r>
            <a:endParaRPr sz="2000" dirty="0">
              <a:latin typeface="Cambria"/>
              <a:cs typeface="Cambria"/>
            </a:endParaRPr>
          </a:p>
          <a:p>
            <a:pPr marL="241300" indent="-228600" algn="just">
              <a:lnSpc>
                <a:spcPct val="100000"/>
              </a:lnSpc>
              <a:spcBef>
                <a:spcPts val="1200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  <a:tab pos="5299710" algn="l"/>
              </a:tabLst>
            </a:pPr>
            <a:r>
              <a:rPr sz="2000" spc="50" dirty="0">
                <a:solidFill>
                  <a:srgbClr val="404040"/>
                </a:solidFill>
                <a:latin typeface="Cambria"/>
                <a:cs typeface="Cambria"/>
              </a:rPr>
              <a:t>It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also,</a:t>
            </a:r>
            <a:r>
              <a:rPr sz="20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Cambria"/>
                <a:cs typeface="Cambria"/>
              </a:rPr>
              <a:t>allow</a:t>
            </a:r>
            <a:r>
              <a:rPr sz="20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us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to	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endParaRPr sz="2000" dirty="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817108" y="4417821"/>
            <a:ext cx="1980564" cy="295910"/>
            <a:chOff x="5817108" y="4417821"/>
            <a:chExt cx="1980564" cy="29591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7108" y="4417821"/>
              <a:ext cx="908558" cy="2956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3596" y="4417821"/>
              <a:ext cx="1124051" cy="29565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714451" y="288290"/>
            <a:ext cx="8123555" cy="532130"/>
            <a:chOff x="714451" y="288290"/>
            <a:chExt cx="8123555" cy="532130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451" y="288290"/>
              <a:ext cx="3593211" cy="5318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31234" y="288290"/>
              <a:ext cx="530351" cy="5318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6410" y="288290"/>
              <a:ext cx="4541393" cy="531876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1883390" y="127761"/>
            <a:ext cx="133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575547" y="2150364"/>
            <a:ext cx="3499104" cy="325831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373" y="605588"/>
            <a:ext cx="3429000" cy="798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600" b="1" kern="1200" spc="-5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RMSProp</a:t>
            </a:r>
            <a:endParaRPr lang="en-US" sz="4600" b="1" kern="1200" spc="-5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630936" y="2807208"/>
            <a:ext cx="3864864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55600" marR="5080" indent="-228600" algn="just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pc="-10" dirty="0"/>
              <a:t>Accumulating</a:t>
            </a:r>
            <a:r>
              <a:rPr lang="en-US" spc="20" dirty="0"/>
              <a:t> </a:t>
            </a:r>
            <a:r>
              <a:rPr lang="en-US" spc="-5" dirty="0"/>
              <a:t>only</a:t>
            </a:r>
            <a:r>
              <a:rPr lang="en-US" spc="10" dirty="0"/>
              <a:t> </a:t>
            </a:r>
            <a:r>
              <a:rPr lang="en-US" dirty="0"/>
              <a:t>the</a:t>
            </a:r>
            <a:r>
              <a:rPr lang="en-US" spc="15" dirty="0"/>
              <a:t> </a:t>
            </a:r>
            <a:r>
              <a:rPr lang="en-US" spc="-10" dirty="0"/>
              <a:t>gradients</a:t>
            </a:r>
            <a:r>
              <a:rPr lang="en-US" dirty="0"/>
              <a:t> </a:t>
            </a:r>
            <a:r>
              <a:rPr lang="en-US" spc="-10" dirty="0"/>
              <a:t>from</a:t>
            </a:r>
            <a:r>
              <a:rPr lang="en-US" dirty="0"/>
              <a:t> the</a:t>
            </a:r>
            <a:r>
              <a:rPr lang="en-US" spc="15" dirty="0"/>
              <a:t> </a:t>
            </a:r>
            <a:r>
              <a:rPr lang="en-US" spc="-5" dirty="0"/>
              <a:t>most</a:t>
            </a:r>
            <a:r>
              <a:rPr lang="en-US" spc="5" dirty="0"/>
              <a:t> </a:t>
            </a:r>
            <a:r>
              <a:rPr lang="en-US" spc="-10" dirty="0"/>
              <a:t>recent</a:t>
            </a:r>
            <a:r>
              <a:rPr lang="en-US" spc="15" dirty="0"/>
              <a:t> </a:t>
            </a:r>
            <a:r>
              <a:rPr lang="en-US" spc="-15" dirty="0"/>
              <a:t>iterations</a:t>
            </a:r>
            <a:r>
              <a:rPr lang="en-US" spc="5" dirty="0"/>
              <a:t> </a:t>
            </a:r>
            <a:r>
              <a:rPr lang="en-US" spc="-5" dirty="0"/>
              <a:t>(as </a:t>
            </a:r>
            <a:r>
              <a:rPr lang="en-US" spc="-390" dirty="0"/>
              <a:t> </a:t>
            </a:r>
            <a:r>
              <a:rPr lang="en-US" spc="-5" dirty="0"/>
              <a:t>opposed</a:t>
            </a:r>
            <a:r>
              <a:rPr lang="en-US" spc="15" dirty="0"/>
              <a:t> </a:t>
            </a:r>
            <a:r>
              <a:rPr lang="en-US" spc="-10" dirty="0"/>
              <a:t>to</a:t>
            </a:r>
            <a:r>
              <a:rPr lang="en-US" spc="-5" dirty="0"/>
              <a:t> </a:t>
            </a:r>
            <a:r>
              <a:rPr lang="en-US" dirty="0"/>
              <a:t>all the </a:t>
            </a:r>
            <a:r>
              <a:rPr lang="en-US" spc="-5" dirty="0"/>
              <a:t>gradients</a:t>
            </a:r>
            <a:r>
              <a:rPr lang="en-US" dirty="0"/>
              <a:t> </a:t>
            </a:r>
            <a:r>
              <a:rPr lang="en-US" spc="-5" dirty="0"/>
              <a:t>since</a:t>
            </a:r>
            <a:r>
              <a:rPr lang="en-US" spc="10" dirty="0"/>
              <a:t> </a:t>
            </a:r>
            <a:r>
              <a:rPr lang="en-US" dirty="0"/>
              <a:t>the </a:t>
            </a:r>
            <a:r>
              <a:rPr lang="en-US" spc="-5" dirty="0"/>
              <a:t>beginning</a:t>
            </a:r>
            <a:r>
              <a:rPr lang="en-US" spc="25" dirty="0"/>
              <a:t> </a:t>
            </a:r>
            <a:r>
              <a:rPr lang="en-US" spc="-5" dirty="0"/>
              <a:t>of </a:t>
            </a:r>
            <a:r>
              <a:rPr lang="en-US" spc="-10" dirty="0"/>
              <a:t>training).</a:t>
            </a:r>
            <a:endParaRPr lang="en-US" dirty="0"/>
          </a:p>
          <a:p>
            <a:pPr marL="355600" indent="-228600" algn="just">
              <a:lnSpc>
                <a:spcPct val="9000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dirty="0"/>
              <a:t>It </a:t>
            </a:r>
            <a:r>
              <a:rPr lang="en-US" spc="-5" dirty="0"/>
              <a:t>does </a:t>
            </a:r>
            <a:r>
              <a:rPr lang="en-US" dirty="0"/>
              <a:t>so</a:t>
            </a:r>
            <a:r>
              <a:rPr lang="en-US" spc="-5" dirty="0"/>
              <a:t> </a:t>
            </a:r>
            <a:r>
              <a:rPr lang="en-US" spc="-10" dirty="0"/>
              <a:t>by</a:t>
            </a:r>
            <a:r>
              <a:rPr lang="en-US" spc="5" dirty="0"/>
              <a:t> </a:t>
            </a:r>
            <a:r>
              <a:rPr lang="en-US" spc="-5" dirty="0"/>
              <a:t>using</a:t>
            </a:r>
            <a:r>
              <a:rPr lang="en-US" spc="10" dirty="0"/>
              <a:t> </a:t>
            </a:r>
            <a:r>
              <a:rPr lang="en-US" spc="-10" dirty="0"/>
              <a:t>exponential</a:t>
            </a:r>
            <a:r>
              <a:rPr lang="en-US" spc="-5" dirty="0"/>
              <a:t> </a:t>
            </a:r>
            <a:r>
              <a:rPr lang="en-US" spc="-15" dirty="0"/>
              <a:t>decay</a:t>
            </a:r>
            <a:r>
              <a:rPr lang="en-US" spc="15" dirty="0"/>
              <a:t> </a:t>
            </a:r>
            <a:r>
              <a:rPr lang="en-US" spc="-5" dirty="0"/>
              <a:t>in</a:t>
            </a:r>
            <a:r>
              <a:rPr lang="en-US" spc="10" dirty="0"/>
              <a:t> </a:t>
            </a:r>
            <a:r>
              <a:rPr lang="en-US" dirty="0"/>
              <a:t>the </a:t>
            </a:r>
            <a:r>
              <a:rPr lang="en-US" spc="-20" dirty="0"/>
              <a:t>first</a:t>
            </a:r>
            <a:r>
              <a:rPr lang="en-US" spc="5" dirty="0"/>
              <a:t> </a:t>
            </a:r>
            <a:r>
              <a:rPr lang="en-US" spc="-10" dirty="0"/>
              <a:t>step.</a:t>
            </a:r>
            <a:endParaRPr lang="en-US" dirty="0"/>
          </a:p>
          <a:p>
            <a:pPr marL="355600" marR="640715" indent="-228600" algn="just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pc="-10" dirty="0"/>
              <a:t>generally</a:t>
            </a:r>
            <a:r>
              <a:rPr lang="en-US" dirty="0"/>
              <a:t> </a:t>
            </a:r>
            <a:r>
              <a:rPr lang="en-US" spc="-10" dirty="0"/>
              <a:t>performs</a:t>
            </a:r>
            <a:r>
              <a:rPr lang="en-US" dirty="0"/>
              <a:t> </a:t>
            </a:r>
            <a:r>
              <a:rPr lang="en-US" spc="-15" dirty="0"/>
              <a:t>better</a:t>
            </a:r>
            <a:r>
              <a:rPr lang="en-US" spc="15" dirty="0"/>
              <a:t> </a:t>
            </a:r>
            <a:r>
              <a:rPr lang="en-US" dirty="0"/>
              <a:t>than</a:t>
            </a:r>
            <a:r>
              <a:rPr lang="en-US" spc="20" dirty="0"/>
              <a:t> </a:t>
            </a:r>
            <a:r>
              <a:rPr lang="en-US" spc="-5" dirty="0"/>
              <a:t>Momentum</a:t>
            </a:r>
            <a:r>
              <a:rPr lang="en-US" spc="5" dirty="0"/>
              <a:t> </a:t>
            </a:r>
            <a:r>
              <a:rPr lang="en-US" spc="-10" dirty="0"/>
              <a:t>optimization</a:t>
            </a:r>
            <a:r>
              <a:rPr lang="en-US" spc="25" dirty="0"/>
              <a:t> </a:t>
            </a:r>
            <a:r>
              <a:rPr lang="en-US" dirty="0"/>
              <a:t>and </a:t>
            </a:r>
            <a:r>
              <a:rPr lang="en-US" spc="-390" dirty="0"/>
              <a:t> </a:t>
            </a:r>
            <a:r>
              <a:rPr lang="en-US" spc="-15" dirty="0" err="1"/>
              <a:t>Nesterov</a:t>
            </a:r>
            <a:r>
              <a:rPr lang="en-US" spc="-5" dirty="0"/>
              <a:t> </a:t>
            </a:r>
            <a:r>
              <a:rPr lang="en-US" spc="-10" dirty="0"/>
              <a:t>Accelerated</a:t>
            </a:r>
            <a:r>
              <a:rPr lang="en-US" spc="25" dirty="0"/>
              <a:t> </a:t>
            </a:r>
            <a:r>
              <a:rPr lang="en-US" spc="-5" dirty="0"/>
              <a:t>Gradients.</a:t>
            </a:r>
            <a:endParaRPr lang="en-US" dirty="0"/>
          </a:p>
          <a:p>
            <a:pPr marL="355600" indent="-228600" algn="just">
              <a:lnSpc>
                <a:spcPct val="9000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dirty="0"/>
              <a:t>In</a:t>
            </a:r>
            <a:r>
              <a:rPr lang="en-US" spc="-5" dirty="0"/>
              <a:t> </a:t>
            </a:r>
            <a:r>
              <a:rPr lang="en-US" spc="-10" dirty="0"/>
              <a:t>fact,</a:t>
            </a:r>
            <a:r>
              <a:rPr lang="en-US" dirty="0"/>
              <a:t> </a:t>
            </a:r>
            <a:r>
              <a:rPr lang="en-US" spc="-5" dirty="0"/>
              <a:t>it</a:t>
            </a:r>
            <a:r>
              <a:rPr lang="en-US" spc="5" dirty="0"/>
              <a:t> </a:t>
            </a:r>
            <a:r>
              <a:rPr lang="en-US" spc="-10" dirty="0"/>
              <a:t>was</a:t>
            </a:r>
            <a:r>
              <a:rPr lang="en-US" spc="-5" dirty="0"/>
              <a:t> </a:t>
            </a:r>
            <a:r>
              <a:rPr lang="en-US" dirty="0"/>
              <a:t>the</a:t>
            </a:r>
            <a:r>
              <a:rPr lang="en-US" spc="15" dirty="0"/>
              <a:t> </a:t>
            </a:r>
            <a:r>
              <a:rPr lang="en-US" spc="-15" dirty="0"/>
              <a:t>preferred</a:t>
            </a:r>
            <a:r>
              <a:rPr lang="en-US" spc="10" dirty="0"/>
              <a:t> </a:t>
            </a:r>
            <a:r>
              <a:rPr lang="en-US" spc="-10" dirty="0"/>
              <a:t>optimization</a:t>
            </a:r>
            <a:r>
              <a:rPr lang="en-US" spc="5" dirty="0"/>
              <a:t> </a:t>
            </a:r>
            <a:r>
              <a:rPr lang="en-US" spc="-5" dirty="0"/>
              <a:t>algorithm</a:t>
            </a:r>
            <a:r>
              <a:rPr lang="en-US" spc="10" dirty="0"/>
              <a:t> </a:t>
            </a:r>
            <a:r>
              <a:rPr lang="en-US" spc="-5" dirty="0"/>
              <a:t>of</a:t>
            </a:r>
            <a:r>
              <a:rPr lang="en-US" spc="5" dirty="0"/>
              <a:t> </a:t>
            </a:r>
            <a:r>
              <a:rPr lang="en-US" spc="-10" dirty="0"/>
              <a:t>many</a:t>
            </a:r>
            <a:r>
              <a:rPr lang="en-US" dirty="0"/>
              <a:t> </a:t>
            </a:r>
            <a:r>
              <a:rPr lang="en-US" spc="-10" dirty="0"/>
              <a:t>researchers</a:t>
            </a:r>
            <a:r>
              <a:rPr lang="en-US" spc="-5" dirty="0"/>
              <a:t> </a:t>
            </a:r>
            <a:r>
              <a:rPr lang="en-US" spc="-10" dirty="0"/>
              <a:t>until</a:t>
            </a:r>
            <a:r>
              <a:rPr lang="en-US" dirty="0"/>
              <a:t> Adam </a:t>
            </a:r>
            <a:r>
              <a:rPr lang="en-US" spc="-10" dirty="0"/>
              <a:t>optimization</a:t>
            </a:r>
            <a:r>
              <a:rPr lang="en-US" spc="15" dirty="0"/>
              <a:t> </a:t>
            </a:r>
            <a:r>
              <a:rPr lang="en-US" spc="-5" dirty="0"/>
              <a:t>came</a:t>
            </a:r>
            <a:r>
              <a:rPr lang="en-US" dirty="0"/>
              <a:t> </a:t>
            </a:r>
            <a:r>
              <a:rPr lang="en-US" spc="-10" dirty="0"/>
              <a:t>around.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C179D-5ECB-4BBB-9D72-16F38F90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4928" y="3197092"/>
            <a:ext cx="7417943" cy="3300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259517-07D1-4A13-AF57-837A2CCF1562}"/>
              </a:ext>
            </a:extLst>
          </p:cNvPr>
          <p:cNvSpPr txBox="1"/>
          <p:nvPr/>
        </p:nvSpPr>
        <p:spPr>
          <a:xfrm>
            <a:off x="5077968" y="63952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Instead of using just the latest gradient's magnitude to scale the learning rate, </a:t>
            </a:r>
            <a:r>
              <a:rPr lang="en-US" dirty="0" err="1"/>
              <a:t>RMSProp</a:t>
            </a:r>
            <a:r>
              <a:rPr lang="en-US" dirty="0"/>
              <a:t> keeps track of a weighted average of past squared gradients .</a:t>
            </a:r>
          </a:p>
          <a:p>
            <a:endParaRPr lang="en-US" dirty="0"/>
          </a:p>
          <a:p>
            <a:r>
              <a:rPr lang="en-US" dirty="0"/>
              <a:t>The running average helps smooth out the gradient information by looking at recent history rather than just the current gradient, preventing drastic changes in learning rates due to noisy gradients.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b="1" kern="1200" spc="-5">
                <a:solidFill>
                  <a:schemeClr val="tx1"/>
                </a:solidFill>
                <a:latin typeface="+mj-lt"/>
                <a:cs typeface="+mj-cs"/>
              </a:rPr>
              <a:t>Adam</a:t>
            </a:r>
            <a:r>
              <a:rPr lang="en-US" sz="4000" kern="1200" spc="-95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4000" b="1" kern="1200" spc="-5">
                <a:solidFill>
                  <a:schemeClr val="tx1"/>
                </a:solidFill>
                <a:latin typeface="+mj-lt"/>
                <a:cs typeface="+mj-cs"/>
              </a:rPr>
              <a:t>Optimization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000" spc="-5" dirty="0"/>
              <a:t>Stands</a:t>
            </a:r>
            <a:r>
              <a:rPr lang="en-US" sz="2000" dirty="0"/>
              <a:t> </a:t>
            </a:r>
            <a:r>
              <a:rPr lang="en-US" sz="2000" spc="-15" dirty="0"/>
              <a:t>for</a:t>
            </a:r>
            <a:r>
              <a:rPr lang="en-US" sz="2000" spc="-20" dirty="0"/>
              <a:t> </a:t>
            </a:r>
            <a:r>
              <a:rPr lang="en-US" sz="2000" i="1" spc="-10" dirty="0"/>
              <a:t>adaptive</a:t>
            </a:r>
            <a:r>
              <a:rPr lang="en-US" sz="2000" i="1" spc="10" dirty="0"/>
              <a:t> </a:t>
            </a:r>
            <a:r>
              <a:rPr lang="en-US" sz="2000" i="1" spc="-5" dirty="0"/>
              <a:t>moment estimation</a:t>
            </a:r>
            <a:r>
              <a:rPr lang="en-US" sz="2000" spc="-5" dirty="0"/>
              <a:t>.</a:t>
            </a:r>
            <a:endParaRPr lang="en-US" sz="2000" dirty="0"/>
          </a:p>
          <a:p>
            <a:pPr marL="355600" indent="-228600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000" spc="-5" dirty="0"/>
              <a:t>Combines</a:t>
            </a:r>
            <a:r>
              <a:rPr lang="en-US" sz="2000" spc="15" dirty="0"/>
              <a:t> </a:t>
            </a:r>
            <a:r>
              <a:rPr lang="en-US" sz="2000" dirty="0"/>
              <a:t>the</a:t>
            </a:r>
            <a:r>
              <a:rPr lang="en-US" sz="2000" spc="10" dirty="0"/>
              <a:t> </a:t>
            </a:r>
            <a:r>
              <a:rPr lang="en-US" sz="2000" dirty="0"/>
              <a:t>ideas</a:t>
            </a:r>
            <a:r>
              <a:rPr lang="en-US" sz="2000" spc="10" dirty="0"/>
              <a:t> </a:t>
            </a:r>
            <a:r>
              <a:rPr lang="en-US" sz="2000" spc="-5" dirty="0"/>
              <a:t>of</a:t>
            </a:r>
            <a:r>
              <a:rPr lang="en-US" sz="2000" dirty="0"/>
              <a:t> </a:t>
            </a:r>
            <a:r>
              <a:rPr lang="en-US" sz="2000" spc="-5" dirty="0"/>
              <a:t>Momentum</a:t>
            </a:r>
            <a:r>
              <a:rPr lang="en-US" sz="2000" spc="10" dirty="0"/>
              <a:t> </a:t>
            </a:r>
            <a:r>
              <a:rPr lang="en-US" sz="2000" spc="-10" dirty="0"/>
              <a:t>optimization</a:t>
            </a:r>
            <a:r>
              <a:rPr lang="en-US" sz="2000" spc="30" dirty="0"/>
              <a:t> </a:t>
            </a:r>
            <a:r>
              <a:rPr lang="en-US" sz="2000" dirty="0"/>
              <a:t>and</a:t>
            </a:r>
            <a:r>
              <a:rPr lang="en-US" sz="2000" spc="-25" dirty="0"/>
              <a:t> </a:t>
            </a:r>
            <a:r>
              <a:rPr lang="en-US" sz="2000" spc="-10" dirty="0" err="1"/>
              <a:t>RMSProp</a:t>
            </a:r>
            <a:r>
              <a:rPr lang="en-US" sz="2000" spc="-10" dirty="0"/>
              <a:t>.</a:t>
            </a:r>
            <a:endParaRPr lang="en-US" sz="2000" dirty="0"/>
          </a:p>
          <a:p>
            <a:pPr marL="355600" marR="5080" indent="-228600">
              <a:lnSpc>
                <a:spcPct val="9000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000" spc="-10" dirty="0"/>
              <a:t>Steps</a:t>
            </a:r>
            <a:r>
              <a:rPr lang="en-US" sz="2000" spc="30" dirty="0"/>
              <a:t> </a:t>
            </a:r>
            <a:r>
              <a:rPr lang="en-US" sz="2000" dirty="0"/>
              <a:t>3</a:t>
            </a:r>
            <a:r>
              <a:rPr lang="en-US" sz="2000" spc="40" dirty="0"/>
              <a:t> </a:t>
            </a:r>
            <a:r>
              <a:rPr lang="en-US" sz="2000" dirty="0"/>
              <a:t>and</a:t>
            </a:r>
            <a:r>
              <a:rPr lang="en-US" sz="2000" spc="30" dirty="0"/>
              <a:t> </a:t>
            </a:r>
            <a:r>
              <a:rPr lang="en-US" sz="2000" dirty="0"/>
              <a:t>4</a:t>
            </a:r>
            <a:r>
              <a:rPr lang="en-US" sz="2000" spc="40" dirty="0"/>
              <a:t> </a:t>
            </a:r>
            <a:r>
              <a:rPr lang="en-US" sz="2000" spc="-10" dirty="0"/>
              <a:t>are</a:t>
            </a:r>
            <a:r>
              <a:rPr lang="en-US" sz="2000" spc="35" dirty="0"/>
              <a:t> </a:t>
            </a:r>
            <a:r>
              <a:rPr lang="en-US" sz="2000" spc="-5" dirty="0"/>
              <a:t>somewhat</a:t>
            </a:r>
            <a:r>
              <a:rPr lang="en-US" sz="2000" spc="30" dirty="0"/>
              <a:t> </a:t>
            </a:r>
            <a:r>
              <a:rPr lang="en-US" sz="2000" spc="-5" dirty="0"/>
              <a:t>of</a:t>
            </a:r>
            <a:r>
              <a:rPr lang="en-US" sz="2000" spc="25" dirty="0"/>
              <a:t> </a:t>
            </a:r>
            <a:r>
              <a:rPr lang="en-US" sz="2000" dirty="0"/>
              <a:t>a</a:t>
            </a:r>
            <a:r>
              <a:rPr lang="en-US" sz="2000" spc="35" dirty="0"/>
              <a:t> </a:t>
            </a:r>
            <a:r>
              <a:rPr lang="en-US" sz="2000" spc="-10" dirty="0"/>
              <a:t>technical</a:t>
            </a:r>
            <a:r>
              <a:rPr lang="en-US" sz="2000" spc="50" dirty="0"/>
              <a:t> </a:t>
            </a:r>
            <a:r>
              <a:rPr lang="en-US" sz="2000" spc="-10" dirty="0"/>
              <a:t>detail:</a:t>
            </a:r>
            <a:r>
              <a:rPr lang="en-US" sz="2000" spc="50" dirty="0"/>
              <a:t> </a:t>
            </a:r>
            <a:r>
              <a:rPr lang="en-US" sz="2000" spc="-5" dirty="0"/>
              <a:t>since</a:t>
            </a:r>
            <a:r>
              <a:rPr lang="en-US" sz="2000" spc="55" dirty="0"/>
              <a:t> </a:t>
            </a:r>
            <a:r>
              <a:rPr lang="en-US" sz="2000" b="1" dirty="0"/>
              <a:t>m</a:t>
            </a:r>
            <a:r>
              <a:rPr lang="en-US" sz="2000" b="1" spc="25" dirty="0"/>
              <a:t> </a:t>
            </a:r>
            <a:r>
              <a:rPr lang="en-US" sz="2000" dirty="0"/>
              <a:t>and</a:t>
            </a:r>
            <a:r>
              <a:rPr lang="en-US" sz="2000" spc="50" dirty="0"/>
              <a:t> </a:t>
            </a:r>
            <a:r>
              <a:rPr lang="en-US" sz="2000" b="1" dirty="0"/>
              <a:t>s </a:t>
            </a:r>
            <a:r>
              <a:rPr lang="en-US" sz="2000" b="1" spc="5" dirty="0"/>
              <a:t> </a:t>
            </a:r>
            <a:r>
              <a:rPr lang="en-US" sz="2000" spc="-10" dirty="0"/>
              <a:t>are</a:t>
            </a:r>
            <a:r>
              <a:rPr lang="en-US" sz="2000" dirty="0"/>
              <a:t> </a:t>
            </a:r>
            <a:r>
              <a:rPr lang="en-US" sz="2000" spc="-10" dirty="0"/>
              <a:t>initialized</a:t>
            </a:r>
            <a:r>
              <a:rPr lang="en-US" sz="2000" spc="40" dirty="0"/>
              <a:t> </a:t>
            </a:r>
            <a:r>
              <a:rPr lang="en-US" sz="2000" spc="-10" dirty="0"/>
              <a:t>at</a:t>
            </a:r>
            <a:r>
              <a:rPr lang="en-US" sz="2000" spc="5" dirty="0"/>
              <a:t> </a:t>
            </a:r>
            <a:r>
              <a:rPr lang="en-US" sz="2000" spc="-5" dirty="0"/>
              <a:t>0,</a:t>
            </a:r>
            <a:r>
              <a:rPr lang="en-US" sz="2000" spc="5" dirty="0"/>
              <a:t> </a:t>
            </a:r>
            <a:r>
              <a:rPr lang="en-US" sz="2000" spc="-5" dirty="0"/>
              <a:t>they</a:t>
            </a:r>
            <a:r>
              <a:rPr lang="en-US" sz="2000" dirty="0"/>
              <a:t> </a:t>
            </a:r>
            <a:r>
              <a:rPr lang="en-US" sz="2000" spc="-5" dirty="0"/>
              <a:t>will</a:t>
            </a:r>
            <a:r>
              <a:rPr lang="en-US" sz="2000" spc="20" dirty="0"/>
              <a:t> </a:t>
            </a:r>
            <a:r>
              <a:rPr lang="en-US" sz="2000" spc="-5" dirty="0"/>
              <a:t>be</a:t>
            </a:r>
            <a:r>
              <a:rPr lang="en-US" sz="2000" dirty="0"/>
              <a:t> </a:t>
            </a:r>
            <a:r>
              <a:rPr lang="en-US" sz="2000" spc="-5" dirty="0"/>
              <a:t>biased</a:t>
            </a:r>
            <a:r>
              <a:rPr lang="en-US" sz="2000" spc="15" dirty="0"/>
              <a:t> </a:t>
            </a:r>
            <a:r>
              <a:rPr lang="en-US" sz="2000" spc="-15" dirty="0"/>
              <a:t>toward</a:t>
            </a:r>
            <a:r>
              <a:rPr lang="en-US" sz="2000" spc="30" dirty="0"/>
              <a:t> </a:t>
            </a:r>
            <a:r>
              <a:rPr lang="en-US" sz="2000" dirty="0"/>
              <a:t>0 </a:t>
            </a:r>
            <a:r>
              <a:rPr lang="en-US" sz="2000" spc="-10" dirty="0"/>
              <a:t>at</a:t>
            </a:r>
            <a:r>
              <a:rPr lang="en-US" sz="2000" spc="5" dirty="0"/>
              <a:t> </a:t>
            </a:r>
            <a:r>
              <a:rPr lang="en-US" sz="2000" dirty="0"/>
              <a:t>the</a:t>
            </a:r>
            <a:r>
              <a:rPr lang="en-US" sz="2000" spc="10" dirty="0"/>
              <a:t> </a:t>
            </a:r>
            <a:r>
              <a:rPr lang="en-US" sz="2000" spc="-5" dirty="0"/>
              <a:t>beginning</a:t>
            </a:r>
            <a:r>
              <a:rPr lang="en-US" sz="2000" spc="10" dirty="0"/>
              <a:t> </a:t>
            </a:r>
            <a:r>
              <a:rPr lang="en-US" sz="2000" spc="-5" dirty="0"/>
              <a:t>of </a:t>
            </a:r>
            <a:r>
              <a:rPr lang="en-US" sz="2000" spc="-390" dirty="0"/>
              <a:t> </a:t>
            </a:r>
            <a:r>
              <a:rPr lang="en-US" sz="2000" spc="-5" dirty="0"/>
              <a:t>training,</a:t>
            </a:r>
            <a:r>
              <a:rPr lang="en-US" sz="2000" dirty="0"/>
              <a:t> </a:t>
            </a:r>
            <a:r>
              <a:rPr lang="en-US" sz="2000" spc="-5" dirty="0"/>
              <a:t>so </a:t>
            </a:r>
            <a:r>
              <a:rPr lang="en-US" sz="2000" dirty="0"/>
              <a:t>these</a:t>
            </a:r>
            <a:r>
              <a:rPr lang="en-US" sz="2000" spc="5" dirty="0"/>
              <a:t> </a:t>
            </a:r>
            <a:r>
              <a:rPr lang="en-US" sz="2000" spc="-10" dirty="0"/>
              <a:t>two</a:t>
            </a:r>
            <a:r>
              <a:rPr lang="en-US" sz="2000" spc="5" dirty="0"/>
              <a:t> </a:t>
            </a:r>
            <a:r>
              <a:rPr lang="en-US" sz="2000" spc="-15" dirty="0"/>
              <a:t>steps</a:t>
            </a:r>
            <a:r>
              <a:rPr lang="en-US" sz="2000" dirty="0"/>
              <a:t> </a:t>
            </a:r>
            <a:r>
              <a:rPr lang="en-US" sz="2000" spc="-5" dirty="0"/>
              <a:t>will</a:t>
            </a:r>
            <a:r>
              <a:rPr lang="en-US" sz="2000" spc="15" dirty="0"/>
              <a:t> </a:t>
            </a:r>
            <a:r>
              <a:rPr lang="en-US" sz="2000" spc="-5" dirty="0"/>
              <a:t>help</a:t>
            </a:r>
            <a:r>
              <a:rPr lang="en-US" sz="2000" spc="10" dirty="0"/>
              <a:t> </a:t>
            </a:r>
            <a:r>
              <a:rPr lang="en-US" sz="2000" spc="-10" dirty="0"/>
              <a:t>boost</a:t>
            </a:r>
            <a:r>
              <a:rPr lang="en-US" sz="2000" spc="20" dirty="0"/>
              <a:t> </a:t>
            </a:r>
            <a:r>
              <a:rPr lang="en-US" sz="2000" b="1" dirty="0"/>
              <a:t>m </a:t>
            </a:r>
            <a:r>
              <a:rPr lang="en-US" sz="2000" dirty="0"/>
              <a:t>and</a:t>
            </a:r>
            <a:r>
              <a:rPr lang="en-US" sz="2000" spc="10" dirty="0"/>
              <a:t> </a:t>
            </a:r>
            <a:r>
              <a:rPr lang="en-US" sz="2000" b="1" dirty="0"/>
              <a:t>s </a:t>
            </a:r>
            <a:r>
              <a:rPr lang="en-US" sz="2000" spc="-10" dirty="0"/>
              <a:t>at</a:t>
            </a:r>
            <a:r>
              <a:rPr lang="en-US" sz="2000" dirty="0"/>
              <a:t> the </a:t>
            </a:r>
            <a:r>
              <a:rPr lang="en-US" sz="2000" spc="5" dirty="0"/>
              <a:t> </a:t>
            </a:r>
            <a:r>
              <a:rPr lang="en-US" sz="2000" spc="-5" dirty="0"/>
              <a:t>beginning</a:t>
            </a:r>
            <a:r>
              <a:rPr lang="en-US" sz="2000" spc="5" dirty="0"/>
              <a:t> </a:t>
            </a:r>
            <a:r>
              <a:rPr lang="en-US" sz="2000" spc="-5" dirty="0"/>
              <a:t>of</a:t>
            </a:r>
            <a:r>
              <a:rPr lang="en-US" sz="2000" spc="10" dirty="0"/>
              <a:t> </a:t>
            </a:r>
            <a:r>
              <a:rPr lang="en-US" sz="2000" spc="-10" dirty="0"/>
              <a:t>training.</a:t>
            </a:r>
            <a:endParaRPr lang="ar-EG" sz="2000" spc="-10" dirty="0"/>
          </a:p>
        </p:txBody>
      </p:sp>
      <p:pic>
        <p:nvPicPr>
          <p:cNvPr id="5" name="object 5" descr="A math equations and formulas&#10;&#10;Description automatically generated with medium confidence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1009" y="774285"/>
            <a:ext cx="3220435" cy="2581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6693E-B664-4603-AB30-CF9514F43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1347" y="3746434"/>
            <a:ext cx="4694440" cy="23941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A7E413-693F-4BD7-ACEC-95024A0ADC81}"/>
              </a:ext>
            </a:extLst>
          </p:cNvPr>
          <p:cNvCxnSpPr>
            <a:cxnSpLocks/>
          </p:cNvCxnSpPr>
          <p:nvPr/>
        </p:nvCxnSpPr>
        <p:spPr>
          <a:xfrm flipV="1">
            <a:off x="5867400" y="1905000"/>
            <a:ext cx="152400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8AD371-BC96-4912-95FA-D95C7D8A6582}"/>
              </a:ext>
            </a:extLst>
          </p:cNvPr>
          <p:cNvCxnSpPr>
            <a:cxnSpLocks/>
          </p:cNvCxnSpPr>
          <p:nvPr/>
        </p:nvCxnSpPr>
        <p:spPr>
          <a:xfrm flipV="1">
            <a:off x="5867400" y="2667000"/>
            <a:ext cx="1671131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63482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optimizers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38835C-CEA5-46F2-97F1-09E2F334B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143000"/>
            <a:ext cx="5644514" cy="552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824" y="228600"/>
            <a:ext cx="10934700" cy="6346190"/>
          </a:xfrm>
          <a:custGeom>
            <a:avLst/>
            <a:gdLst/>
            <a:ahLst/>
            <a:cxnLst/>
            <a:rect l="l" t="t" r="r" b="b"/>
            <a:pathLst>
              <a:path w="10934700" h="6346190">
                <a:moveTo>
                  <a:pt x="10934700" y="0"/>
                </a:moveTo>
                <a:lnTo>
                  <a:pt x="0" y="0"/>
                </a:lnTo>
                <a:lnTo>
                  <a:pt x="0" y="6345936"/>
                </a:lnTo>
                <a:lnTo>
                  <a:pt x="10934700" y="6345936"/>
                </a:lnTo>
                <a:lnTo>
                  <a:pt x="10934700" y="0"/>
                </a:lnTo>
                <a:close/>
              </a:path>
            </a:pathLst>
          </a:custGeom>
          <a:solidFill>
            <a:srgbClr val="4189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1826" y="3122495"/>
            <a:ext cx="339090" cy="59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0"/>
              </a:lnSpc>
            </a:pPr>
            <a:r>
              <a:rPr sz="4000" b="1" spc="32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228600"/>
            <a:ext cx="283845" cy="6346190"/>
          </a:xfrm>
          <a:custGeom>
            <a:avLst/>
            <a:gdLst/>
            <a:ahLst/>
            <a:cxnLst/>
            <a:rect l="l" t="t" r="r" b="b"/>
            <a:pathLst>
              <a:path w="283845" h="6346190">
                <a:moveTo>
                  <a:pt x="283464" y="0"/>
                </a:moveTo>
                <a:lnTo>
                  <a:pt x="0" y="0"/>
                </a:lnTo>
                <a:lnTo>
                  <a:pt x="0" y="6345936"/>
                </a:lnTo>
                <a:lnTo>
                  <a:pt x="283464" y="6345936"/>
                </a:lnTo>
                <a:lnTo>
                  <a:pt x="283464" y="0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81200" y="1943100"/>
            <a:ext cx="8737600" cy="2971800"/>
            <a:chOff x="1981200" y="1943100"/>
            <a:chExt cx="8737600" cy="2971800"/>
          </a:xfrm>
        </p:grpSpPr>
        <p:sp>
          <p:nvSpPr>
            <p:cNvPr id="6" name="object 6"/>
            <p:cNvSpPr/>
            <p:nvPr/>
          </p:nvSpPr>
          <p:spPr>
            <a:xfrm>
              <a:off x="1981200" y="1943100"/>
              <a:ext cx="8737600" cy="2971800"/>
            </a:xfrm>
            <a:custGeom>
              <a:avLst/>
              <a:gdLst/>
              <a:ahLst/>
              <a:cxnLst/>
              <a:rect l="l" t="t" r="r" b="b"/>
              <a:pathLst>
                <a:path w="8737600" h="2971800">
                  <a:moveTo>
                    <a:pt x="8737092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8737092" y="2971800"/>
                  </a:lnTo>
                  <a:lnTo>
                    <a:pt x="8737092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3316" y="2420442"/>
              <a:ext cx="7952232" cy="798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257" y="3243961"/>
              <a:ext cx="3410966" cy="7985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2890" y="4066616"/>
              <a:ext cx="2418080" cy="7988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7478" y="6331711"/>
            <a:ext cx="10026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Cambria"/>
                <a:cs typeface="Cambria"/>
              </a:rPr>
              <a:t>28,</a:t>
            </a:r>
            <a:r>
              <a:rPr sz="11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18772" y="6307328"/>
            <a:ext cx="218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45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7007" y="5049392"/>
            <a:ext cx="1800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FFEAC9"/>
                </a:solidFill>
                <a:latin typeface="Cambria"/>
                <a:cs typeface="Cambria"/>
              </a:rPr>
              <a:t>Documentation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08301" y="5585866"/>
            <a:ext cx="105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5" dirty="0">
                <a:solidFill>
                  <a:srgbClr val="FFFF00"/>
                </a:solidFill>
                <a:latin typeface="Cambria"/>
                <a:cs typeface="Cambria"/>
              </a:rPr>
              <a:t>Example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70808" y="4961876"/>
            <a:ext cx="6558280" cy="115443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800" u="sng" spc="3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5"/>
              </a:rPr>
              <a:t>https://keras.io/api/layers/convolution_layers/convolution2d/</a:t>
            </a:r>
            <a:endParaRPr sz="1800">
              <a:latin typeface="Cambria"/>
              <a:cs typeface="Cambria"/>
            </a:endParaRPr>
          </a:p>
          <a:p>
            <a:pPr marL="78740" marR="244475">
              <a:lnSpc>
                <a:spcPct val="100000"/>
              </a:lnSpc>
              <a:spcBef>
                <a:spcPts val="740"/>
              </a:spcBef>
            </a:pPr>
            <a:r>
              <a:rPr sz="1400" u="sng" spc="25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6"/>
              </a:rPr>
              <a:t>https://towardsdatascience.com/covolutional-neural-network- </a:t>
            </a:r>
            <a:r>
              <a:rPr sz="1400" spc="30" dirty="0">
                <a:solidFill>
                  <a:srgbClr val="00FFFF"/>
                </a:solidFill>
                <a:latin typeface="Cambria"/>
                <a:cs typeface="Cambria"/>
                <a:hlinkClick r:id="rId6"/>
              </a:rPr>
              <a:t> </a:t>
            </a:r>
            <a:r>
              <a:rPr sz="1400" u="sng" spc="4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6"/>
              </a:rPr>
              <a:t>cb0883dd6529#:~:text=Examples%20of%20CNN%20in%20computer,i.e%2 </a:t>
            </a:r>
            <a:r>
              <a:rPr sz="1400" spc="-295" dirty="0">
                <a:solidFill>
                  <a:srgbClr val="00FFFF"/>
                </a:solidFill>
                <a:latin typeface="Cambria"/>
                <a:cs typeface="Cambria"/>
                <a:hlinkClick r:id="rId6"/>
              </a:rPr>
              <a:t> </a:t>
            </a:r>
            <a:r>
              <a:rPr sz="1400" u="sng" spc="6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6"/>
              </a:rPr>
              <a:t>C%20weights%2C%20biases%20etc</a:t>
            </a:r>
            <a:r>
              <a:rPr sz="1400" spc="60" dirty="0">
                <a:solidFill>
                  <a:srgbClr val="00FFFF"/>
                </a:solidFill>
                <a:latin typeface="Cambria"/>
                <a:cs typeface="Cambria"/>
                <a:hlinkClick r:id="rId6"/>
              </a:rPr>
              <a:t>.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36975" y="6186932"/>
            <a:ext cx="5192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2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ambria"/>
                <a:cs typeface="Cambria"/>
                <a:hlinkClick r:id="rId7"/>
              </a:rPr>
              <a:t>https://www.tensorflow.org/tutorials/images/cnn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Convolutional</a:t>
            </a:r>
            <a:r>
              <a:rPr lang="en-US" sz="32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</a:t>
            </a:r>
            <a:r>
              <a:rPr lang="en-US" sz="32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Networks</a:t>
            </a:r>
            <a:endParaRPr lang="en-US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54965" algn="l"/>
                <a:tab pos="356235" algn="l"/>
              </a:tabLst>
            </a:pPr>
            <a:r>
              <a:rPr lang="en-US" sz="1500"/>
              <a:t>A</a:t>
            </a:r>
            <a:r>
              <a:rPr lang="en-US" sz="1500" spc="5"/>
              <a:t> </a:t>
            </a:r>
            <a:r>
              <a:rPr lang="en-US" sz="1500" spc="-10"/>
              <a:t>convolutional</a:t>
            </a:r>
            <a:r>
              <a:rPr lang="en-US" sz="1500" spc="10"/>
              <a:t> </a:t>
            </a:r>
            <a:r>
              <a:rPr lang="en-US" sz="1500" spc="-10"/>
              <a:t>neural</a:t>
            </a:r>
            <a:r>
              <a:rPr lang="en-US" sz="1500" spc="10"/>
              <a:t> </a:t>
            </a:r>
            <a:r>
              <a:rPr lang="en-US" sz="1500" spc="-10"/>
              <a:t>network</a:t>
            </a:r>
            <a:r>
              <a:rPr lang="en-US" sz="1500" spc="5"/>
              <a:t> </a:t>
            </a:r>
            <a:r>
              <a:rPr lang="en-US" sz="1500" spc="-5"/>
              <a:t>(or</a:t>
            </a:r>
            <a:r>
              <a:rPr lang="en-US" sz="1500" spc="40"/>
              <a:t> </a:t>
            </a:r>
            <a:r>
              <a:rPr lang="en-US" sz="1500" spc="-10"/>
              <a:t>ConvNet)</a:t>
            </a:r>
            <a:r>
              <a:rPr lang="en-US" sz="1500" spc="5"/>
              <a:t> </a:t>
            </a:r>
            <a:r>
              <a:rPr lang="en-US" sz="1500" spc="-5"/>
              <a:t>is</a:t>
            </a:r>
            <a:r>
              <a:rPr lang="en-US" sz="1500" spc="20"/>
              <a:t> </a:t>
            </a:r>
            <a:r>
              <a:rPr lang="en-US" sz="1500"/>
              <a:t>a type</a:t>
            </a:r>
            <a:r>
              <a:rPr lang="en-US" sz="1500" spc="10"/>
              <a:t> </a:t>
            </a:r>
            <a:r>
              <a:rPr lang="en-US" sz="1500" spc="-5"/>
              <a:t>of</a:t>
            </a:r>
            <a:r>
              <a:rPr lang="en-US" sz="1500"/>
              <a:t> </a:t>
            </a:r>
            <a:r>
              <a:rPr lang="en-US" sz="1500" spc="-15"/>
              <a:t>feed-forward</a:t>
            </a:r>
            <a:endParaRPr lang="en-US" sz="1500"/>
          </a:p>
          <a:p>
            <a:pPr marL="3556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spc="-5"/>
              <a:t>artificial</a:t>
            </a:r>
            <a:r>
              <a:rPr lang="en-US" sz="1500"/>
              <a:t> </a:t>
            </a:r>
            <a:r>
              <a:rPr lang="en-US" sz="1500" spc="-10"/>
              <a:t>neural network.</a:t>
            </a:r>
            <a:endParaRPr lang="en-US" sz="1500"/>
          </a:p>
          <a:p>
            <a:pPr marL="355600" marR="53340" indent="-228600">
              <a:lnSpc>
                <a:spcPct val="9000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54965" algn="l"/>
                <a:tab pos="356235" algn="l"/>
              </a:tabLst>
            </a:pPr>
            <a:r>
              <a:rPr lang="en-US" sz="1500" spc="-5"/>
              <a:t>The </a:t>
            </a:r>
            <a:r>
              <a:rPr lang="en-US" sz="1500" spc="-10"/>
              <a:t>architecture</a:t>
            </a:r>
            <a:r>
              <a:rPr lang="en-US" sz="1500" spc="40"/>
              <a:t> </a:t>
            </a:r>
            <a:r>
              <a:rPr lang="en-US" sz="1500" spc="-5"/>
              <a:t>of </a:t>
            </a:r>
            <a:r>
              <a:rPr lang="en-US" sz="1500"/>
              <a:t>a</a:t>
            </a:r>
            <a:r>
              <a:rPr lang="en-US" sz="1500" spc="20"/>
              <a:t> </a:t>
            </a:r>
            <a:r>
              <a:rPr lang="en-US" sz="1500" spc="-5"/>
              <a:t>ConvNet is</a:t>
            </a:r>
            <a:r>
              <a:rPr lang="en-US" sz="1500"/>
              <a:t> </a:t>
            </a:r>
            <a:r>
              <a:rPr lang="en-US" sz="1500" spc="-5"/>
              <a:t>designed</a:t>
            </a:r>
            <a:r>
              <a:rPr lang="en-US" sz="1500" spc="-10"/>
              <a:t> to</a:t>
            </a:r>
            <a:r>
              <a:rPr lang="en-US" sz="1500" spc="-5"/>
              <a:t> </a:t>
            </a:r>
            <a:r>
              <a:rPr lang="en-US" sz="1500" spc="-25"/>
              <a:t>take</a:t>
            </a:r>
            <a:r>
              <a:rPr lang="en-US" sz="1500" spc="15"/>
              <a:t> </a:t>
            </a:r>
            <a:r>
              <a:rPr lang="en-US" sz="1500" spc="-10"/>
              <a:t>advantage</a:t>
            </a:r>
            <a:r>
              <a:rPr lang="en-US" sz="1500" spc="-15"/>
              <a:t> </a:t>
            </a:r>
            <a:r>
              <a:rPr lang="en-US" sz="1500" spc="-5"/>
              <a:t>of </a:t>
            </a:r>
            <a:r>
              <a:rPr lang="en-US" sz="1500"/>
              <a:t>the</a:t>
            </a:r>
            <a:r>
              <a:rPr lang="en-US" sz="1500" spc="30"/>
              <a:t> </a:t>
            </a:r>
            <a:r>
              <a:rPr lang="en-US" sz="1500" spc="-5"/>
              <a:t>2D </a:t>
            </a:r>
            <a:r>
              <a:rPr lang="en-US" sz="1500" spc="-395"/>
              <a:t> </a:t>
            </a:r>
            <a:r>
              <a:rPr lang="en-US" sz="1500" spc="-10"/>
              <a:t>structure</a:t>
            </a:r>
            <a:r>
              <a:rPr lang="en-US" sz="1500" spc="10"/>
              <a:t> </a:t>
            </a:r>
            <a:r>
              <a:rPr lang="en-US" sz="1500" spc="-5"/>
              <a:t>of </a:t>
            </a:r>
            <a:r>
              <a:rPr lang="en-US" sz="1500"/>
              <a:t>an</a:t>
            </a:r>
            <a:r>
              <a:rPr lang="en-US" sz="1500" spc="10"/>
              <a:t> </a:t>
            </a:r>
            <a:r>
              <a:rPr lang="en-US" sz="1500" spc="-5"/>
              <a:t>input</a:t>
            </a:r>
            <a:r>
              <a:rPr lang="en-US" sz="1500" spc="5"/>
              <a:t> </a:t>
            </a:r>
            <a:r>
              <a:rPr lang="en-US" sz="1500" spc="-5"/>
              <a:t>image.</a:t>
            </a:r>
            <a:endParaRPr lang="en-US" sz="1500"/>
          </a:p>
          <a:p>
            <a:pPr marL="355600" marR="5080" indent="-228600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354965" algn="l"/>
                <a:tab pos="356235" algn="l"/>
              </a:tabLst>
            </a:pPr>
            <a:r>
              <a:rPr lang="en-US" sz="1500"/>
              <a:t>A </a:t>
            </a:r>
            <a:r>
              <a:rPr lang="en-US" sz="1500" spc="-5"/>
              <a:t>ConvNet is</a:t>
            </a:r>
            <a:r>
              <a:rPr lang="en-US" sz="1500" spc="5"/>
              <a:t> </a:t>
            </a:r>
            <a:r>
              <a:rPr lang="en-US" sz="1500" spc="-10"/>
              <a:t>comprised</a:t>
            </a:r>
            <a:r>
              <a:rPr lang="en-US" sz="1500" spc="10"/>
              <a:t> </a:t>
            </a:r>
            <a:r>
              <a:rPr lang="en-US" sz="1500" spc="-5"/>
              <a:t>of one</a:t>
            </a:r>
            <a:r>
              <a:rPr lang="en-US" sz="1500" spc="20"/>
              <a:t> </a:t>
            </a:r>
            <a:r>
              <a:rPr lang="en-US" sz="1500" spc="-5"/>
              <a:t>or</a:t>
            </a:r>
            <a:r>
              <a:rPr lang="en-US" sz="1500" spc="5"/>
              <a:t> </a:t>
            </a:r>
            <a:r>
              <a:rPr lang="en-US" sz="1500" spc="-10"/>
              <a:t>more</a:t>
            </a:r>
            <a:r>
              <a:rPr lang="en-US" sz="1500"/>
              <a:t> </a:t>
            </a:r>
            <a:r>
              <a:rPr lang="en-US" sz="1500" spc="-10"/>
              <a:t>convolutional</a:t>
            </a:r>
            <a:r>
              <a:rPr lang="en-US" sz="1500" spc="25"/>
              <a:t> </a:t>
            </a:r>
            <a:r>
              <a:rPr lang="en-US" sz="1500" spc="-20"/>
              <a:t>layers</a:t>
            </a:r>
            <a:r>
              <a:rPr lang="en-US" sz="1500"/>
              <a:t> </a:t>
            </a:r>
            <a:r>
              <a:rPr lang="en-US" sz="1500" spc="-10"/>
              <a:t>(often </a:t>
            </a:r>
            <a:r>
              <a:rPr lang="en-US" sz="1500" spc="-5"/>
              <a:t> with</a:t>
            </a:r>
            <a:r>
              <a:rPr lang="en-US" sz="1500" spc="10"/>
              <a:t> </a:t>
            </a:r>
            <a:r>
              <a:rPr lang="en-US" sz="1500"/>
              <a:t>a</a:t>
            </a:r>
            <a:r>
              <a:rPr lang="en-US" sz="1500" spc="-5"/>
              <a:t> pooling</a:t>
            </a:r>
            <a:r>
              <a:rPr lang="en-US" sz="1500" spc="25"/>
              <a:t> </a:t>
            </a:r>
            <a:r>
              <a:rPr lang="en-US" sz="1500" spc="-10"/>
              <a:t>step)</a:t>
            </a:r>
            <a:r>
              <a:rPr lang="en-US" sz="1500" spc="15"/>
              <a:t> </a:t>
            </a:r>
            <a:r>
              <a:rPr lang="en-US" sz="1500"/>
              <a:t>and</a:t>
            </a:r>
            <a:r>
              <a:rPr lang="en-US" sz="1500" spc="5"/>
              <a:t> </a:t>
            </a:r>
            <a:r>
              <a:rPr lang="en-US" sz="1500"/>
              <a:t>then</a:t>
            </a:r>
            <a:r>
              <a:rPr lang="en-US" sz="1500" spc="15"/>
              <a:t> </a:t>
            </a:r>
            <a:r>
              <a:rPr lang="en-US" sz="1500" spc="-15"/>
              <a:t>followed</a:t>
            </a:r>
            <a:r>
              <a:rPr lang="en-US" sz="1500" spc="15"/>
              <a:t> </a:t>
            </a:r>
            <a:r>
              <a:rPr lang="en-US" sz="1500" spc="-5"/>
              <a:t>by</a:t>
            </a:r>
            <a:r>
              <a:rPr lang="en-US" sz="1500" spc="10"/>
              <a:t> </a:t>
            </a:r>
            <a:r>
              <a:rPr lang="en-US" sz="1500" spc="-5"/>
              <a:t>one</a:t>
            </a:r>
            <a:r>
              <a:rPr lang="en-US" sz="1500" spc="10"/>
              <a:t> </a:t>
            </a:r>
            <a:r>
              <a:rPr lang="en-US" sz="1500" spc="-5"/>
              <a:t>or </a:t>
            </a:r>
            <a:r>
              <a:rPr lang="en-US" sz="1500" spc="-10"/>
              <a:t>more</a:t>
            </a:r>
            <a:r>
              <a:rPr lang="en-US" sz="1500" spc="15"/>
              <a:t> </a:t>
            </a:r>
            <a:r>
              <a:rPr lang="en-US" sz="1500" spc="-5"/>
              <a:t>fully</a:t>
            </a:r>
            <a:r>
              <a:rPr lang="en-US" sz="1500" spc="10"/>
              <a:t> </a:t>
            </a:r>
            <a:r>
              <a:rPr lang="en-US" sz="1500" spc="-10"/>
              <a:t>connected </a:t>
            </a:r>
            <a:r>
              <a:rPr lang="en-US" sz="1500" spc="-395"/>
              <a:t> </a:t>
            </a:r>
            <a:r>
              <a:rPr lang="en-US" sz="1500" spc="-20"/>
              <a:t>layers</a:t>
            </a:r>
            <a:r>
              <a:rPr lang="en-US" sz="1500" spc="10"/>
              <a:t> </a:t>
            </a:r>
            <a:r>
              <a:rPr lang="en-US" sz="1500"/>
              <a:t>as</a:t>
            </a:r>
            <a:r>
              <a:rPr lang="en-US" sz="1500" spc="-10"/>
              <a:t> </a:t>
            </a:r>
            <a:r>
              <a:rPr lang="en-US" sz="1500" spc="-5"/>
              <a:t>in</a:t>
            </a:r>
            <a:r>
              <a:rPr lang="en-US" sz="1500" spc="10"/>
              <a:t> </a:t>
            </a:r>
            <a:r>
              <a:rPr lang="en-US" sz="1500"/>
              <a:t>a</a:t>
            </a:r>
            <a:r>
              <a:rPr lang="en-US" sz="1500" spc="-5"/>
              <a:t> </a:t>
            </a:r>
            <a:r>
              <a:rPr lang="en-US" sz="1500" spc="-10"/>
              <a:t>standard</a:t>
            </a:r>
            <a:r>
              <a:rPr lang="en-US" sz="1500" spc="10"/>
              <a:t> </a:t>
            </a:r>
            <a:r>
              <a:rPr lang="en-US" sz="1500" spc="-10"/>
              <a:t>multilayer</a:t>
            </a:r>
            <a:r>
              <a:rPr lang="en-US" sz="1500" spc="10"/>
              <a:t> </a:t>
            </a:r>
            <a:r>
              <a:rPr lang="en-US" sz="1500" spc="-10"/>
              <a:t>neural</a:t>
            </a:r>
            <a:r>
              <a:rPr lang="en-US" sz="1500" spc="5"/>
              <a:t> </a:t>
            </a:r>
            <a:r>
              <a:rPr lang="en-US" sz="1500" spc="-10"/>
              <a:t>network.</a:t>
            </a:r>
            <a:endParaRPr lang="en-US" sz="15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4" y="2801264"/>
            <a:ext cx="11164824" cy="334944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</a:t>
            </a:r>
            <a:r>
              <a:rPr lang="en-US" sz="3200" kern="1200" spc="-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CNN</a:t>
            </a:r>
            <a:r>
              <a:rPr lang="en-US" sz="3200" kern="1200" spc="-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</a:t>
            </a:r>
            <a:endParaRPr lang="en-US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/>
              <a:t>For </a:t>
            </a:r>
            <a:r>
              <a:rPr lang="en-US" spc="-5"/>
              <a:t>example,</a:t>
            </a:r>
            <a:r>
              <a:rPr lang="en-US" spc="25"/>
              <a:t> </a:t>
            </a:r>
            <a:r>
              <a:rPr lang="en-US" spc="-5"/>
              <a:t>a</a:t>
            </a:r>
            <a:r>
              <a:rPr lang="en-US"/>
              <a:t> </a:t>
            </a:r>
            <a:r>
              <a:rPr lang="en-US" spc="-5"/>
              <a:t>ConvNet</a:t>
            </a:r>
            <a:r>
              <a:rPr lang="en-US" spc="20"/>
              <a:t> </a:t>
            </a:r>
            <a:r>
              <a:rPr lang="en-US" spc="-5"/>
              <a:t>takes</a:t>
            </a:r>
            <a:r>
              <a:rPr lang="en-US"/>
              <a:t> the</a:t>
            </a:r>
            <a:r>
              <a:rPr lang="en-US" spc="-10"/>
              <a:t> </a:t>
            </a:r>
            <a:r>
              <a:rPr lang="en-US" spc="-5"/>
              <a:t>input</a:t>
            </a:r>
            <a:r>
              <a:rPr lang="en-US"/>
              <a:t> </a:t>
            </a:r>
            <a:r>
              <a:rPr lang="en-US" spc="-5"/>
              <a:t>as</a:t>
            </a:r>
            <a:r>
              <a:rPr lang="en-US" spc="5"/>
              <a:t> </a:t>
            </a:r>
            <a:r>
              <a:rPr lang="en-US" spc="-5"/>
              <a:t>an</a:t>
            </a:r>
            <a:r>
              <a:rPr lang="en-US" spc="5"/>
              <a:t> </a:t>
            </a:r>
            <a:r>
              <a:rPr lang="en-US" spc="-5"/>
              <a:t>image</a:t>
            </a:r>
            <a:r>
              <a:rPr lang="en-US" spc="5"/>
              <a:t> </a:t>
            </a:r>
            <a:r>
              <a:rPr lang="en-US" spc="-15"/>
              <a:t>which</a:t>
            </a:r>
            <a:endParaRPr lang="en-US"/>
          </a:p>
          <a:p>
            <a:pPr marL="3556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pc="-5"/>
              <a:t>can</a:t>
            </a:r>
            <a:r>
              <a:rPr lang="en-US" spc="-10"/>
              <a:t> </a:t>
            </a:r>
            <a:r>
              <a:rPr lang="en-US"/>
              <a:t>be</a:t>
            </a:r>
            <a:r>
              <a:rPr lang="en-US" spc="-10"/>
              <a:t> </a:t>
            </a:r>
            <a:r>
              <a:rPr lang="en-US" spc="-5"/>
              <a:t>classified</a:t>
            </a:r>
            <a:r>
              <a:rPr lang="en-US"/>
              <a:t> </a:t>
            </a:r>
            <a:r>
              <a:rPr lang="en-US" spc="-5"/>
              <a:t>as</a:t>
            </a:r>
            <a:r>
              <a:rPr lang="en-US"/>
              <a:t> </a:t>
            </a:r>
            <a:r>
              <a:rPr lang="en-US" spc="-10"/>
              <a:t>‘X’</a:t>
            </a:r>
            <a:r>
              <a:rPr lang="en-US" spc="-50"/>
              <a:t> </a:t>
            </a:r>
            <a:r>
              <a:rPr lang="en-US" spc="-5"/>
              <a:t>or ‘O’</a:t>
            </a:r>
            <a:endParaRPr lang="en-US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4" y="3052472"/>
            <a:ext cx="11164824" cy="284703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3503" y="272795"/>
            <a:ext cx="3273425" cy="1022350"/>
            <a:chOff x="673503" y="272795"/>
            <a:chExt cx="3273425" cy="1022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503" y="555627"/>
              <a:ext cx="1608788" cy="3421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1116" y="272795"/>
              <a:ext cx="1875282" cy="102184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630" y="384809"/>
            <a:ext cx="2886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006FC0"/>
                </a:solidFill>
                <a:latin typeface="Calibri"/>
                <a:cs typeface="Calibri"/>
              </a:rPr>
              <a:t>ConvNet</a:t>
            </a:r>
            <a:r>
              <a:rPr sz="36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006FC0"/>
                </a:solidFill>
                <a:latin typeface="Calibri"/>
                <a:cs typeface="Calibri"/>
              </a:rPr>
              <a:t>Layers</a:t>
            </a:r>
            <a:endParaRPr sz="3600">
              <a:latin typeface="Calibri"/>
              <a:cs typeface="Calibri"/>
            </a:endParaRPr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FE4943FC-5BDF-3EE3-1758-FEDF150EED16}"/>
              </a:ext>
            </a:extLst>
          </p:cNvPr>
          <p:cNvGraphicFramePr/>
          <p:nvPr/>
        </p:nvGraphicFramePr>
        <p:xfrm>
          <a:off x="1059891" y="1344295"/>
          <a:ext cx="10217709" cy="4271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5400" kern="1200" spc="-15">
                <a:solidFill>
                  <a:schemeClr val="tx1"/>
                </a:solidFill>
                <a:latin typeface="+mj-lt"/>
                <a:cs typeface="+mj-cs"/>
              </a:rPr>
              <a:t>Convolutional</a:t>
            </a:r>
            <a:r>
              <a:rPr lang="en-US" sz="5400" kern="1200" spc="-30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5400" kern="1200" spc="-25">
                <a:solidFill>
                  <a:schemeClr val="tx1"/>
                </a:solidFill>
                <a:latin typeface="+mj-lt"/>
                <a:cs typeface="+mj-cs"/>
              </a:rPr>
              <a:t>Layer</a:t>
            </a:r>
            <a:r>
              <a:rPr lang="en-US" sz="5400" kern="1200" spc="-5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5400" kern="1200">
                <a:solidFill>
                  <a:schemeClr val="tx1"/>
                </a:solidFill>
                <a:latin typeface="+mj-lt"/>
                <a:cs typeface="+mj-cs"/>
              </a:rPr>
              <a:t>-</a:t>
            </a:r>
            <a:r>
              <a:rPr lang="en-US" sz="5400" kern="1200" spc="-5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5400" kern="1200" spc="-20">
                <a:solidFill>
                  <a:schemeClr val="tx1"/>
                </a:solidFill>
                <a:latin typeface="+mj-lt"/>
                <a:cs typeface="+mj-cs"/>
              </a:rPr>
              <a:t>Filters</a:t>
            </a:r>
            <a:endParaRPr lang="en-US" sz="5400" kern="120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4965" marR="37084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200"/>
              <a:t>The</a:t>
            </a:r>
            <a:r>
              <a:rPr lang="en-US" sz="2200" spc="-20"/>
              <a:t> </a:t>
            </a:r>
            <a:r>
              <a:rPr lang="en-US" sz="2200"/>
              <a:t>CONV </a:t>
            </a:r>
            <a:r>
              <a:rPr lang="en-US" sz="2200" spc="-5"/>
              <a:t>layer’s</a:t>
            </a:r>
            <a:r>
              <a:rPr lang="en-US" sz="2200" spc="35"/>
              <a:t> </a:t>
            </a:r>
            <a:r>
              <a:rPr lang="en-US" sz="2200" spc="-5"/>
              <a:t>parameters</a:t>
            </a:r>
            <a:r>
              <a:rPr lang="en-US" sz="2200" spc="15"/>
              <a:t> </a:t>
            </a:r>
            <a:r>
              <a:rPr lang="en-US" sz="2200" spc="-5"/>
              <a:t>consist</a:t>
            </a:r>
            <a:r>
              <a:rPr lang="en-US" sz="2200"/>
              <a:t> of </a:t>
            </a:r>
            <a:r>
              <a:rPr lang="en-US" sz="2200" spc="-5"/>
              <a:t>a</a:t>
            </a:r>
            <a:r>
              <a:rPr lang="en-US" sz="2200" spc="5"/>
              <a:t> </a:t>
            </a:r>
            <a:r>
              <a:rPr lang="en-US" sz="2200" spc="-5"/>
              <a:t>set</a:t>
            </a:r>
            <a:r>
              <a:rPr lang="en-US" sz="2200" spc="5"/>
              <a:t> </a:t>
            </a:r>
            <a:r>
              <a:rPr lang="en-US" sz="2200"/>
              <a:t>of</a:t>
            </a:r>
            <a:r>
              <a:rPr lang="en-US" sz="2200" spc="-10"/>
              <a:t> </a:t>
            </a:r>
            <a:r>
              <a:rPr lang="en-US" sz="2200" spc="-5"/>
              <a:t>learnable </a:t>
            </a:r>
            <a:r>
              <a:rPr lang="en-US" sz="2200" spc="-484"/>
              <a:t> </a:t>
            </a:r>
            <a:r>
              <a:rPr lang="en-US" sz="2200"/>
              <a:t>filters.</a:t>
            </a:r>
          </a:p>
          <a:p>
            <a:pPr marL="354965" marR="537845" indent="-228600">
              <a:lnSpc>
                <a:spcPct val="9000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200" spc="-5"/>
              <a:t>Every</a:t>
            </a:r>
            <a:r>
              <a:rPr lang="en-US" sz="2200"/>
              <a:t> filter</a:t>
            </a:r>
            <a:r>
              <a:rPr lang="en-US" sz="2200" spc="5"/>
              <a:t> </a:t>
            </a:r>
            <a:r>
              <a:rPr lang="en-US" sz="2200" spc="-5"/>
              <a:t>is</a:t>
            </a:r>
            <a:r>
              <a:rPr lang="en-US" sz="2200" spc="5"/>
              <a:t> </a:t>
            </a:r>
            <a:r>
              <a:rPr lang="en-US" sz="2200" spc="-5"/>
              <a:t>small</a:t>
            </a:r>
            <a:r>
              <a:rPr lang="en-US" sz="2200" spc="10"/>
              <a:t> </a:t>
            </a:r>
            <a:r>
              <a:rPr lang="en-US" sz="2200" spc="-5"/>
              <a:t>spatially</a:t>
            </a:r>
            <a:r>
              <a:rPr lang="en-US" sz="2200" spc="15"/>
              <a:t> </a:t>
            </a:r>
            <a:r>
              <a:rPr lang="en-US" sz="2200" spc="-5"/>
              <a:t>(along</a:t>
            </a:r>
            <a:r>
              <a:rPr lang="en-US" sz="2200" spc="10"/>
              <a:t> </a:t>
            </a:r>
            <a:r>
              <a:rPr lang="en-US" sz="2200" spc="-15"/>
              <a:t>width</a:t>
            </a:r>
            <a:r>
              <a:rPr lang="en-US" sz="2200" spc="50"/>
              <a:t> </a:t>
            </a:r>
            <a:r>
              <a:rPr lang="en-US" sz="2200" spc="-5"/>
              <a:t>and</a:t>
            </a:r>
            <a:r>
              <a:rPr lang="en-US" sz="2200" spc="5"/>
              <a:t> </a:t>
            </a:r>
            <a:r>
              <a:rPr lang="en-US" sz="2200" spc="-5"/>
              <a:t>height),</a:t>
            </a:r>
            <a:r>
              <a:rPr lang="en-US" sz="2200" spc="10"/>
              <a:t> </a:t>
            </a:r>
            <a:r>
              <a:rPr lang="en-US" sz="2200" spc="-5"/>
              <a:t>but </a:t>
            </a:r>
            <a:r>
              <a:rPr lang="en-US" sz="2200" spc="-484"/>
              <a:t> </a:t>
            </a:r>
            <a:r>
              <a:rPr lang="en-US" sz="2200" spc="-5"/>
              <a:t>extends</a:t>
            </a:r>
            <a:r>
              <a:rPr lang="en-US" sz="2200" spc="15"/>
              <a:t> </a:t>
            </a:r>
            <a:r>
              <a:rPr lang="en-US" sz="2200" spc="-5"/>
              <a:t>through</a:t>
            </a:r>
            <a:r>
              <a:rPr lang="en-US" sz="2200" spc="5"/>
              <a:t> </a:t>
            </a:r>
            <a:r>
              <a:rPr lang="en-US" sz="2200"/>
              <a:t>the</a:t>
            </a:r>
            <a:r>
              <a:rPr lang="en-US" sz="2200" spc="-10"/>
              <a:t> </a:t>
            </a:r>
            <a:r>
              <a:rPr lang="en-US" sz="2200" spc="-5"/>
              <a:t>full depth</a:t>
            </a:r>
            <a:r>
              <a:rPr lang="en-US" sz="2200" spc="5"/>
              <a:t> </a:t>
            </a:r>
            <a:r>
              <a:rPr lang="en-US" sz="2200"/>
              <a:t>of</a:t>
            </a:r>
            <a:r>
              <a:rPr lang="en-US" sz="2200" spc="-10"/>
              <a:t> </a:t>
            </a:r>
            <a:r>
              <a:rPr lang="en-US" sz="2200"/>
              <a:t>the</a:t>
            </a:r>
            <a:r>
              <a:rPr lang="en-US" sz="2200" spc="-10"/>
              <a:t> </a:t>
            </a:r>
            <a:r>
              <a:rPr lang="en-US" sz="2200" spc="-5"/>
              <a:t>input</a:t>
            </a:r>
            <a:r>
              <a:rPr lang="en-US" sz="2200" spc="5"/>
              <a:t> </a:t>
            </a:r>
            <a:r>
              <a:rPr lang="en-US" sz="2200" spc="-5"/>
              <a:t>volume.</a:t>
            </a:r>
            <a:endParaRPr lang="en-US" sz="2200"/>
          </a:p>
          <a:p>
            <a:pPr marL="354965" marR="5080" indent="-228600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200" spc="-5"/>
              <a:t>During</a:t>
            </a:r>
            <a:r>
              <a:rPr lang="en-US" sz="2200"/>
              <a:t> the</a:t>
            </a:r>
            <a:r>
              <a:rPr lang="en-US" sz="2200" spc="-10"/>
              <a:t> forward</a:t>
            </a:r>
            <a:r>
              <a:rPr lang="en-US" sz="2200" spc="35"/>
              <a:t> </a:t>
            </a:r>
            <a:r>
              <a:rPr lang="en-US" sz="2200" spc="-5"/>
              <a:t>pass,</a:t>
            </a:r>
            <a:r>
              <a:rPr lang="en-US" sz="2200"/>
              <a:t> </a:t>
            </a:r>
            <a:r>
              <a:rPr lang="en-US" sz="2200" spc="-20"/>
              <a:t>we</a:t>
            </a:r>
            <a:r>
              <a:rPr lang="en-US" sz="2200" spc="25"/>
              <a:t> </a:t>
            </a:r>
            <a:r>
              <a:rPr lang="en-US" sz="2200" spc="-5"/>
              <a:t>slide</a:t>
            </a:r>
            <a:r>
              <a:rPr lang="en-US" sz="2200" spc="5"/>
              <a:t> </a:t>
            </a:r>
            <a:r>
              <a:rPr lang="en-US" sz="2200" spc="-5"/>
              <a:t>(more</a:t>
            </a:r>
            <a:r>
              <a:rPr lang="en-US" sz="2200"/>
              <a:t> </a:t>
            </a:r>
            <a:r>
              <a:rPr lang="en-US" sz="2200" spc="-20"/>
              <a:t>precisely,</a:t>
            </a:r>
            <a:r>
              <a:rPr lang="en-US" sz="2200" spc="40"/>
              <a:t> </a:t>
            </a:r>
            <a:r>
              <a:rPr lang="en-US" sz="2200" spc="-5"/>
              <a:t>convolve) </a:t>
            </a:r>
            <a:r>
              <a:rPr lang="en-US" sz="2200"/>
              <a:t> </a:t>
            </a:r>
            <a:r>
              <a:rPr lang="en-US" sz="2200" spc="-5"/>
              <a:t>each</a:t>
            </a:r>
            <a:r>
              <a:rPr lang="en-US" sz="2200" spc="5"/>
              <a:t> </a:t>
            </a:r>
            <a:r>
              <a:rPr lang="en-US" sz="2200"/>
              <a:t>filter</a:t>
            </a:r>
            <a:r>
              <a:rPr lang="en-US" sz="2200" spc="5"/>
              <a:t> </a:t>
            </a:r>
            <a:r>
              <a:rPr lang="en-US" sz="2200" spc="-5"/>
              <a:t>across</a:t>
            </a:r>
            <a:r>
              <a:rPr lang="en-US" sz="2200" spc="5"/>
              <a:t> </a:t>
            </a:r>
            <a:r>
              <a:rPr lang="en-US" sz="2200"/>
              <a:t>the</a:t>
            </a:r>
            <a:r>
              <a:rPr lang="en-US" sz="2200" spc="-5"/>
              <a:t> </a:t>
            </a:r>
            <a:r>
              <a:rPr lang="en-US" sz="2200" spc="-15"/>
              <a:t>width</a:t>
            </a:r>
            <a:r>
              <a:rPr lang="en-US" sz="2200" spc="45"/>
              <a:t> </a:t>
            </a:r>
            <a:r>
              <a:rPr lang="en-US" sz="2200" spc="-5"/>
              <a:t>and</a:t>
            </a:r>
            <a:r>
              <a:rPr lang="en-US" sz="2200" spc="5"/>
              <a:t> </a:t>
            </a:r>
            <a:r>
              <a:rPr lang="en-US" sz="2200" spc="-10"/>
              <a:t>height</a:t>
            </a:r>
            <a:r>
              <a:rPr lang="en-US" sz="2200" spc="20"/>
              <a:t> </a:t>
            </a:r>
            <a:r>
              <a:rPr lang="en-US" sz="2200"/>
              <a:t>of</a:t>
            </a:r>
            <a:r>
              <a:rPr lang="en-US" sz="2200" spc="5"/>
              <a:t> </a:t>
            </a:r>
            <a:r>
              <a:rPr lang="en-US" sz="2200" spc="-5"/>
              <a:t>the</a:t>
            </a:r>
            <a:r>
              <a:rPr lang="en-US" sz="2200" spc="-10"/>
              <a:t> </a:t>
            </a:r>
            <a:r>
              <a:rPr lang="en-US" sz="2200" spc="-5"/>
              <a:t>input</a:t>
            </a:r>
            <a:r>
              <a:rPr lang="en-US" sz="2200" spc="15"/>
              <a:t> </a:t>
            </a:r>
            <a:r>
              <a:rPr lang="en-US" sz="2200" spc="-5"/>
              <a:t>volume</a:t>
            </a:r>
            <a:r>
              <a:rPr lang="en-US" sz="2200" spc="10"/>
              <a:t> </a:t>
            </a:r>
            <a:r>
              <a:rPr lang="en-US" sz="2200" spc="-5"/>
              <a:t>and </a:t>
            </a:r>
            <a:r>
              <a:rPr lang="en-US" sz="2200" spc="-484"/>
              <a:t> </a:t>
            </a:r>
            <a:r>
              <a:rPr lang="en-US" sz="2200" spc="-5"/>
              <a:t>compute</a:t>
            </a:r>
            <a:r>
              <a:rPr lang="en-US" sz="2200" spc="5"/>
              <a:t> </a:t>
            </a:r>
            <a:r>
              <a:rPr lang="en-US" sz="2200" spc="-5"/>
              <a:t>dot</a:t>
            </a:r>
            <a:r>
              <a:rPr lang="en-US" sz="2200" spc="10"/>
              <a:t> </a:t>
            </a:r>
            <a:r>
              <a:rPr lang="en-US" sz="2200" spc="-5"/>
              <a:t>products</a:t>
            </a:r>
            <a:r>
              <a:rPr lang="en-US" sz="2200" spc="5"/>
              <a:t> </a:t>
            </a:r>
            <a:r>
              <a:rPr lang="en-US" sz="2200" spc="-10"/>
              <a:t>between</a:t>
            </a:r>
            <a:r>
              <a:rPr lang="en-US" sz="2200" spc="60"/>
              <a:t> </a:t>
            </a:r>
            <a:r>
              <a:rPr lang="en-US" sz="2200"/>
              <a:t>the</a:t>
            </a:r>
            <a:r>
              <a:rPr lang="en-US" sz="2200" spc="-5"/>
              <a:t> entries</a:t>
            </a:r>
            <a:r>
              <a:rPr lang="en-US" sz="2200"/>
              <a:t> </a:t>
            </a:r>
            <a:r>
              <a:rPr lang="en-US" sz="2200" spc="-5"/>
              <a:t>of</a:t>
            </a:r>
            <a:r>
              <a:rPr lang="en-US" sz="2200" spc="5"/>
              <a:t> </a:t>
            </a:r>
            <a:r>
              <a:rPr lang="en-US" sz="2200" spc="-5"/>
              <a:t>the</a:t>
            </a:r>
            <a:r>
              <a:rPr lang="en-US" sz="2200" spc="-10"/>
              <a:t> </a:t>
            </a:r>
            <a:r>
              <a:rPr lang="en-US" sz="2200" spc="-5"/>
              <a:t>filter</a:t>
            </a:r>
            <a:r>
              <a:rPr lang="en-US" sz="2200" spc="5"/>
              <a:t> </a:t>
            </a:r>
            <a:r>
              <a:rPr lang="en-US" sz="2200" spc="-5"/>
              <a:t>and</a:t>
            </a:r>
            <a:r>
              <a:rPr lang="en-US" sz="2200" spc="10"/>
              <a:t> </a:t>
            </a:r>
            <a:r>
              <a:rPr lang="en-US" sz="2200"/>
              <a:t>the </a:t>
            </a:r>
            <a:r>
              <a:rPr lang="en-US" sz="2200" spc="5"/>
              <a:t> </a:t>
            </a:r>
            <a:r>
              <a:rPr lang="en-US" sz="2200" spc="-5"/>
              <a:t>input</a:t>
            </a:r>
            <a:r>
              <a:rPr lang="en-US" sz="2200" spc="10"/>
              <a:t> </a:t>
            </a:r>
            <a:r>
              <a:rPr lang="en-US" sz="2200"/>
              <a:t>at</a:t>
            </a:r>
            <a:r>
              <a:rPr lang="en-US" sz="2200" spc="-10"/>
              <a:t> </a:t>
            </a:r>
            <a:r>
              <a:rPr lang="en-US" sz="2200" spc="-5"/>
              <a:t>any</a:t>
            </a:r>
            <a:r>
              <a:rPr lang="en-US" sz="2200" spc="10"/>
              <a:t> </a:t>
            </a:r>
            <a:r>
              <a:rPr lang="en-US" sz="2200" spc="-5"/>
              <a:t>position.</a:t>
            </a:r>
            <a:endParaRPr lang="en-US" sz="22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200" y="3200400"/>
            <a:ext cx="4014216" cy="104072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50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Convolutional</a:t>
            </a:r>
            <a:r>
              <a:rPr lang="en-US" sz="5000" kern="1200" spc="-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Layer</a:t>
            </a:r>
            <a:r>
              <a:rPr lang="en-US" sz="5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5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Filters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54965" marR="5080" indent="-228600">
              <a:lnSpc>
                <a:spcPct val="90000"/>
              </a:lnSpc>
              <a:spcBef>
                <a:spcPts val="12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200" spc="-5"/>
              <a:t>Sliding</a:t>
            </a:r>
            <a:r>
              <a:rPr lang="en-US" sz="2200" spc="20"/>
              <a:t> </a:t>
            </a:r>
            <a:r>
              <a:rPr lang="en-US" sz="2200"/>
              <a:t>the</a:t>
            </a:r>
            <a:r>
              <a:rPr lang="en-US" sz="2200" spc="-10"/>
              <a:t> </a:t>
            </a:r>
            <a:r>
              <a:rPr lang="en-US" sz="2200" spc="-5"/>
              <a:t>filter</a:t>
            </a:r>
            <a:r>
              <a:rPr lang="en-US" sz="2200"/>
              <a:t> </a:t>
            </a:r>
            <a:r>
              <a:rPr lang="en-US" sz="2200" spc="-5"/>
              <a:t>over</a:t>
            </a:r>
            <a:r>
              <a:rPr lang="en-US" sz="2200"/>
              <a:t> </a:t>
            </a:r>
            <a:r>
              <a:rPr lang="en-US" sz="2200" spc="-5"/>
              <a:t>the</a:t>
            </a:r>
            <a:r>
              <a:rPr lang="en-US" sz="2200"/>
              <a:t> </a:t>
            </a:r>
            <a:r>
              <a:rPr lang="en-US" sz="2200" spc="-15"/>
              <a:t>width</a:t>
            </a:r>
            <a:r>
              <a:rPr lang="en-US" sz="2200" spc="45"/>
              <a:t> </a:t>
            </a:r>
            <a:r>
              <a:rPr lang="en-US" sz="2200" spc="-10"/>
              <a:t>and</a:t>
            </a:r>
            <a:r>
              <a:rPr lang="en-US" sz="2200" spc="-5"/>
              <a:t> height</a:t>
            </a:r>
            <a:r>
              <a:rPr lang="en-US" sz="2200" spc="15"/>
              <a:t> </a:t>
            </a:r>
            <a:r>
              <a:rPr lang="en-US" sz="2200" spc="-5"/>
              <a:t>of</a:t>
            </a:r>
            <a:r>
              <a:rPr lang="en-US" sz="2200" spc="5"/>
              <a:t> </a:t>
            </a:r>
            <a:r>
              <a:rPr lang="en-US" sz="2200"/>
              <a:t>the</a:t>
            </a:r>
            <a:r>
              <a:rPr lang="en-US" sz="2200" spc="-10"/>
              <a:t> input</a:t>
            </a:r>
            <a:r>
              <a:rPr lang="en-US" sz="2200" spc="15"/>
              <a:t> </a:t>
            </a:r>
            <a:r>
              <a:rPr lang="en-US" sz="2200" spc="-5"/>
              <a:t>gives </a:t>
            </a:r>
            <a:r>
              <a:rPr lang="en-US" sz="2200" spc="-484"/>
              <a:t> </a:t>
            </a:r>
            <a:r>
              <a:rPr lang="en-US" sz="2200" spc="-5"/>
              <a:t>2-dimensional</a:t>
            </a:r>
            <a:r>
              <a:rPr lang="en-US" sz="2200" spc="30"/>
              <a:t> </a:t>
            </a:r>
            <a:r>
              <a:rPr lang="en-US" sz="2200" spc="-5"/>
              <a:t>activation</a:t>
            </a:r>
            <a:r>
              <a:rPr lang="en-US" sz="2200" spc="5"/>
              <a:t> </a:t>
            </a:r>
            <a:r>
              <a:rPr lang="en-US" sz="2200" spc="-5"/>
              <a:t>map</a:t>
            </a:r>
            <a:r>
              <a:rPr lang="en-US" sz="2200" spc="-10"/>
              <a:t> </a:t>
            </a:r>
            <a:r>
              <a:rPr lang="en-US" sz="2200" spc="-5"/>
              <a:t>that</a:t>
            </a:r>
            <a:r>
              <a:rPr lang="en-US" sz="2200" spc="10"/>
              <a:t> </a:t>
            </a:r>
            <a:r>
              <a:rPr lang="en-US" sz="2200" spc="-5"/>
              <a:t>responds</a:t>
            </a:r>
            <a:r>
              <a:rPr lang="en-US" sz="2200" spc="5"/>
              <a:t> </a:t>
            </a:r>
            <a:r>
              <a:rPr lang="en-US" sz="2200"/>
              <a:t>to </a:t>
            </a:r>
            <a:r>
              <a:rPr lang="en-US" sz="2200" spc="-5"/>
              <a:t>that</a:t>
            </a:r>
            <a:r>
              <a:rPr lang="en-US" sz="2200" spc="10"/>
              <a:t> </a:t>
            </a:r>
            <a:r>
              <a:rPr lang="en-US" sz="2200"/>
              <a:t>filter at </a:t>
            </a:r>
            <a:r>
              <a:rPr lang="en-US" sz="2200" spc="5"/>
              <a:t> </a:t>
            </a:r>
            <a:r>
              <a:rPr lang="en-US" sz="2200" spc="-5"/>
              <a:t>every spatial</a:t>
            </a:r>
            <a:r>
              <a:rPr lang="en-US" sz="2200" spc="5"/>
              <a:t> </a:t>
            </a:r>
            <a:r>
              <a:rPr lang="en-US" sz="2200" spc="-5"/>
              <a:t>position.</a:t>
            </a:r>
            <a:endParaRPr lang="en-US" sz="22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9048" y="1614427"/>
            <a:ext cx="5458968" cy="362914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3907" y="259079"/>
            <a:ext cx="7423150" cy="1022350"/>
            <a:chOff x="543907" y="259079"/>
            <a:chExt cx="7423150" cy="1022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907" y="523664"/>
              <a:ext cx="3678537" cy="4379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0" y="259079"/>
              <a:ext cx="837438" cy="10218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1208" y="259079"/>
              <a:ext cx="1837182" cy="10218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8027" y="259079"/>
              <a:ext cx="837438" cy="10218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103" y="259079"/>
              <a:ext cx="2181605" cy="102184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5823" y="371094"/>
            <a:ext cx="7145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006FC0"/>
                </a:solidFill>
                <a:latin typeface="Calibri"/>
                <a:cs typeface="Calibri"/>
              </a:rPr>
              <a:t>Convolutional</a:t>
            </a:r>
            <a:r>
              <a:rPr sz="3600" spc="-25" dirty="0">
                <a:solidFill>
                  <a:srgbClr val="006FC0"/>
                </a:solidFill>
                <a:latin typeface="Calibri"/>
                <a:cs typeface="Calibri"/>
              </a:rPr>
              <a:t> Layer</a:t>
            </a:r>
            <a:r>
              <a:rPr sz="36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06FC0"/>
                </a:solidFill>
                <a:latin typeface="Calibri"/>
                <a:cs typeface="Calibri"/>
              </a:rPr>
              <a:t>–</a:t>
            </a:r>
            <a:r>
              <a:rPr sz="36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006FC0"/>
                </a:solidFill>
                <a:latin typeface="Calibri"/>
                <a:cs typeface="Calibri"/>
              </a:rPr>
              <a:t>Filters </a:t>
            </a:r>
            <a:r>
              <a:rPr sz="3600" spc="-10" dirty="0">
                <a:solidFill>
                  <a:srgbClr val="006FC0"/>
                </a:solidFill>
                <a:latin typeface="Calibri"/>
                <a:cs typeface="Calibri"/>
              </a:rPr>
              <a:t>–Example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06931" y="2514600"/>
            <a:ext cx="6139630" cy="2779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153400" y="65531"/>
            <a:ext cx="3444240" cy="3886200"/>
            <a:chOff x="8153400" y="65531"/>
            <a:chExt cx="3444240" cy="3886200"/>
          </a:xfrm>
        </p:grpSpPr>
        <p:sp>
          <p:nvSpPr>
            <p:cNvPr id="5" name="object 5"/>
            <p:cNvSpPr/>
            <p:nvPr/>
          </p:nvSpPr>
          <p:spPr>
            <a:xfrm>
              <a:off x="11391900" y="65531"/>
              <a:ext cx="121920" cy="1600200"/>
            </a:xfrm>
            <a:custGeom>
              <a:avLst/>
              <a:gdLst/>
              <a:ahLst/>
              <a:cxnLst/>
              <a:rect l="l" t="t" r="r" b="b"/>
              <a:pathLst>
                <a:path w="121920" h="1600200">
                  <a:moveTo>
                    <a:pt x="121920" y="0"/>
                  </a:moveTo>
                  <a:lnTo>
                    <a:pt x="0" y="0"/>
                  </a:lnTo>
                  <a:lnTo>
                    <a:pt x="0" y="1600199"/>
                  </a:lnTo>
                  <a:lnTo>
                    <a:pt x="121920" y="160019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30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3400" y="1321307"/>
              <a:ext cx="3444240" cy="26304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70916" y="2051939"/>
            <a:ext cx="2983230" cy="295910"/>
            <a:chOff x="470916" y="2051939"/>
            <a:chExt cx="2983230" cy="2959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916" y="2051939"/>
              <a:ext cx="699008" cy="2956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172" y="2051939"/>
              <a:ext cx="295656" cy="2956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000" y="2051939"/>
              <a:ext cx="1132941" cy="2956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0242" y="2051939"/>
              <a:ext cx="1263586" cy="29565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9615" y="2091054"/>
            <a:ext cx="7185025" cy="3401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D6194"/>
                </a:solidFill>
                <a:latin typeface="Wingdings"/>
                <a:cs typeface="Wingdings"/>
              </a:rPr>
              <a:t></a:t>
            </a:r>
            <a:endParaRPr sz="15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6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Wingdings"/>
              <a:cs typeface="Wingdings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In</a:t>
            </a:r>
            <a:r>
              <a:rPr sz="2000" spc="2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the</a:t>
            </a:r>
            <a:r>
              <a:rPr sz="2000" spc="2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non-convex</a:t>
            </a:r>
            <a:r>
              <a:rPr sz="2000" spc="2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function,</a:t>
            </a:r>
            <a:r>
              <a:rPr sz="2000" spc="2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Cambria"/>
                <a:cs typeface="Cambria"/>
              </a:rPr>
              <a:t>there</a:t>
            </a:r>
            <a:r>
              <a:rPr sz="2000" spc="5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2000" spc="55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2000" spc="25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no</a:t>
            </a:r>
            <a:r>
              <a:rPr sz="2000" spc="2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straight</a:t>
            </a:r>
            <a:r>
              <a:rPr sz="2000" spc="2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line,</a:t>
            </a:r>
            <a:r>
              <a:rPr sz="2000" spc="2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nor</a:t>
            </a:r>
            <a:endParaRPr sz="20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200"/>
              </a:spcBef>
            </a:pP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it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smooth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curve.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50" dirty="0">
                <a:solidFill>
                  <a:srgbClr val="404040"/>
                </a:solidFill>
                <a:latin typeface="Cambria"/>
                <a:cs typeface="Cambria"/>
              </a:rPr>
              <a:t>It</a:t>
            </a:r>
            <a:r>
              <a:rPr sz="2000" spc="1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is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curve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with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multiple</a:t>
            </a:r>
            <a:r>
              <a:rPr sz="2000" spc="21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ups</a:t>
            </a:r>
            <a:r>
              <a:rPr sz="2000" spc="1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down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1D6194"/>
              </a:buClr>
              <a:buFont typeface="Wingdings"/>
              <a:buChar char=""/>
            </a:pP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  <a:tab pos="1051560" algn="l"/>
                <a:tab pos="1885314" algn="l"/>
                <a:tab pos="2418715" algn="l"/>
                <a:tab pos="3866515" algn="l"/>
                <a:tab pos="4528820" algn="l"/>
                <a:tab pos="5531485" algn="l"/>
              </a:tabLst>
            </a:pP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This	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kind	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of	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functions	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are	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called	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Non-Convex</a:t>
            </a:r>
            <a:endParaRPr sz="22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Function</a:t>
            </a:r>
            <a:endParaRPr sz="2200">
              <a:latin typeface="Cambria"/>
              <a:cs typeface="Cambr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14451" y="288290"/>
            <a:ext cx="8123555" cy="532130"/>
            <a:chOff x="714451" y="288290"/>
            <a:chExt cx="8123555" cy="532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451" y="288290"/>
              <a:ext cx="3593211" cy="5318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1234" y="288290"/>
              <a:ext cx="530351" cy="5318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6410" y="288290"/>
              <a:ext cx="4541393" cy="53187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883390" y="127761"/>
            <a:ext cx="133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41919" y="4351426"/>
            <a:ext cx="3429000" cy="197622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8722" y="298716"/>
            <a:ext cx="5963285" cy="520700"/>
            <a:chOff x="758722" y="298716"/>
            <a:chExt cx="5963285" cy="52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722" y="431107"/>
              <a:ext cx="2214143" cy="2419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3595" y="298716"/>
              <a:ext cx="441197" cy="5204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095" y="298716"/>
              <a:ext cx="1064513" cy="5204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3904" y="298716"/>
              <a:ext cx="441198" cy="5204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4404" y="298716"/>
              <a:ext cx="2727198" cy="5204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8936" y="359790"/>
            <a:ext cx="5829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Convolutional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Layer</a:t>
            </a:r>
            <a:r>
              <a:rPr sz="1800" b="1" spc="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Filters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Computation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3595" y="2362200"/>
            <a:ext cx="5534069" cy="3258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EE5854-55B3-4403-954A-E6819D01BF17}"/>
              </a:ext>
            </a:extLst>
          </p:cNvPr>
          <p:cNvSpPr txBox="1"/>
          <p:nvPr/>
        </p:nvSpPr>
        <p:spPr>
          <a:xfrm>
            <a:off x="6079998" y="3048000"/>
            <a:ext cx="778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(valid)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4818" y="367296"/>
            <a:ext cx="5709920" cy="520700"/>
            <a:chOff x="764818" y="367296"/>
            <a:chExt cx="5709920" cy="52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818" y="499687"/>
              <a:ext cx="2214143" cy="2419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9691" y="367296"/>
              <a:ext cx="441197" cy="5204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0191" y="367296"/>
              <a:ext cx="1064513" cy="5204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0" y="367296"/>
              <a:ext cx="441198" cy="5204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0500" y="367296"/>
              <a:ext cx="2474214" cy="5204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5947" y="428625"/>
            <a:ext cx="557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Convolutional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Layer</a:t>
            </a:r>
            <a:r>
              <a:rPr sz="18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18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Filters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–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Output</a:t>
            </a:r>
            <a:r>
              <a:rPr sz="18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Arial"/>
                <a:cs typeface="Arial"/>
              </a:rPr>
              <a:t>Feature</a:t>
            </a:r>
            <a:r>
              <a:rPr sz="1800" b="1" spc="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FC0"/>
                </a:solidFill>
                <a:latin typeface="Arial"/>
                <a:cs typeface="Arial"/>
              </a:rPr>
              <a:t>Map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0888" y="2133600"/>
            <a:ext cx="5149465" cy="319369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919D7-5013-4399-A8A1-1A629F619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Filters types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0E55A6D-1096-40BD-B259-360C86C37E56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838200" y="1929384"/>
            <a:ext cx="10515600" cy="42519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Edge Detectors: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Identify edges and boundaries.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Texture Detectors: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Capture surface patterns.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Color Detectors: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Detect specific colors.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Shape Detectors: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Recognize shapes and geometric forms.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Gradient Detectors: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Capture transitions in color or intensity.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Blob Detectors: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Identify homogeneous regions in the image. </a:t>
            </a:r>
          </a:p>
        </p:txBody>
      </p:sp>
    </p:spTree>
    <p:extLst>
      <p:ext uri="{BB962C8B-B14F-4D97-AF65-F5344CB8AC3E}">
        <p14:creationId xmlns:p14="http://schemas.microsoft.com/office/powerpoint/2010/main" val="793838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2091" y="163068"/>
            <a:ext cx="2195830" cy="1022350"/>
            <a:chOff x="1022091" y="163068"/>
            <a:chExt cx="2195830" cy="1022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091" y="423090"/>
              <a:ext cx="789688" cy="3649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6963" y="163068"/>
              <a:ext cx="1600962" cy="102184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9728" y="274701"/>
            <a:ext cx="193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006FC0"/>
                </a:solidFill>
                <a:latin typeface="Calibri"/>
                <a:cs typeface="Calibri"/>
              </a:rPr>
              <a:t>Relu</a:t>
            </a:r>
            <a:r>
              <a:rPr sz="3600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006FC0"/>
                </a:solidFill>
                <a:latin typeface="Calibri"/>
                <a:cs typeface="Calibri"/>
              </a:rPr>
              <a:t>Layer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800" y="1905000"/>
            <a:ext cx="6533388" cy="401116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095" y="564812"/>
            <a:ext cx="1910517" cy="4379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926" y="411937"/>
            <a:ext cx="19354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006FC0"/>
                </a:solidFill>
                <a:latin typeface="Calibri"/>
                <a:cs typeface="Calibri"/>
              </a:rPr>
              <a:t>Pool</a:t>
            </a:r>
            <a:r>
              <a:rPr sz="36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006FC0"/>
                </a:solidFill>
                <a:latin typeface="Calibri"/>
                <a:cs typeface="Calibri"/>
              </a:rPr>
              <a:t>Layer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6160" y="1775586"/>
            <a:ext cx="9067039" cy="2812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2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pooling</a:t>
            </a:r>
            <a:r>
              <a:rPr sz="1800" spc="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layers</a:t>
            </a:r>
            <a:r>
              <a:rPr sz="1800" spc="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down-sample</a:t>
            </a:r>
            <a:r>
              <a:rPr sz="1800" spc="5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previous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layers</a:t>
            </a:r>
            <a:r>
              <a:rPr sz="1800" spc="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feature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map.</a:t>
            </a:r>
            <a:endParaRPr sz="1800" dirty="0">
              <a:latin typeface="Arial MT"/>
              <a:cs typeface="Arial MT"/>
            </a:endParaRPr>
          </a:p>
          <a:p>
            <a:pPr marL="355600" marR="81280" indent="-342900">
              <a:lnSpc>
                <a:spcPct val="200000"/>
              </a:lnSpc>
              <a:spcBef>
                <a:spcPts val="43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Its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function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progressively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reduce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spatial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size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representation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reduce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amount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parameters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and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computation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network</a:t>
            </a:r>
            <a:endParaRPr sz="1800" dirty="0">
              <a:latin typeface="Arial MT"/>
              <a:cs typeface="Arial MT"/>
            </a:endParaRPr>
          </a:p>
          <a:p>
            <a:pPr marL="355600" marR="184785" indent="-342900">
              <a:lnSpc>
                <a:spcPct val="200000"/>
              </a:lnSpc>
              <a:spcBef>
                <a:spcPts val="54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pooling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layer</a:t>
            </a:r>
            <a:r>
              <a:rPr sz="1800" spc="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often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uses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Max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operation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perform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down</a:t>
            </a:r>
            <a:r>
              <a:rPr sz="1800" spc="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sampling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process.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6726D-CF4D-434A-9FA0-2132D96F6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  <a:tabLst>
                <a:tab pos="2399665" algn="l"/>
              </a:tabLst>
            </a:pPr>
            <a:r>
              <a:rPr lang="en-US" sz="30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Pooling</a:t>
            </a:r>
            <a:r>
              <a:rPr lang="en-US" sz="3000" kern="1200" spc="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Filter </a:t>
            </a:r>
            <a:r>
              <a:rPr lang="en-US" sz="30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	Size</a:t>
            </a:r>
            <a:r>
              <a:rPr lang="en-US" sz="3000" kern="1200" spc="-1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= </a:t>
            </a:r>
            <a:r>
              <a:rPr lang="en-US" sz="30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3000" kern="1200" spc="-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</a:t>
            </a:r>
            <a:r>
              <a:rPr lang="en-US" sz="30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2,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Stride</a:t>
            </a:r>
            <a:r>
              <a:rPr lang="en-US" sz="3000" kern="1200" spc="-1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=</a:t>
            </a:r>
            <a:r>
              <a:rPr lang="en-US" sz="30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62C1B5A-7D43-4CFE-8E54-F2740F157FDC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630936" y="2660904"/>
            <a:ext cx="5312664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-228600" algn="l" rt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kern="1200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Advantages</a:t>
            </a:r>
          </a:p>
          <a:p>
            <a:pPr lvl="1" indent="-228600" algn="l" rtl="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1" i="0" u="none" strike="noStrike" kern="1200" cap="none" normalizeH="0" baseline="0" dirty="0">
                <a:ln>
                  <a:noFill/>
                </a:ln>
                <a:effectLst/>
              </a:rPr>
              <a:t>Dimensionality Reduction:</a:t>
            </a:r>
            <a:r>
              <a:rPr kumimoji="0" lang="en-US" altLang="en-US" sz="1700" b="0" i="0" u="none" strike="noStrike" kern="1200" cap="none" normalizeH="0" baseline="0" dirty="0">
                <a:ln>
                  <a:noFill/>
                </a:ln>
                <a:effectLst/>
              </a:rPr>
              <a:t> Leads to faster and more efficient processing.</a:t>
            </a:r>
          </a:p>
          <a:p>
            <a:pPr lvl="1" indent="-228600" algn="l" rtl="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1" i="0" u="none" strike="noStrike" kern="1200" cap="none" normalizeH="0" baseline="0" dirty="0">
                <a:ln>
                  <a:noFill/>
                </a:ln>
                <a:effectLst/>
              </a:rPr>
              <a:t>Overfitting Control:</a:t>
            </a:r>
            <a:r>
              <a:rPr kumimoji="0" lang="en-US" altLang="en-US" sz="1700" b="0" i="0" u="none" strike="noStrike" kern="1200" cap="none" normalizeH="0" baseline="0" dirty="0">
                <a:ln>
                  <a:noFill/>
                </a:ln>
                <a:effectLst/>
              </a:rPr>
              <a:t> Reduces the risk of overfitting by decreasing parameters.</a:t>
            </a:r>
          </a:p>
          <a:p>
            <a:pPr lvl="1" indent="-228600" algn="l" rtl="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1" i="0" u="none" strike="noStrike" kern="1200" cap="none" normalizeH="0" baseline="0" dirty="0">
                <a:ln>
                  <a:noFill/>
                </a:ln>
                <a:effectLst/>
              </a:rPr>
              <a:t>Feature Retention:</a:t>
            </a:r>
            <a:r>
              <a:rPr kumimoji="0" lang="en-US" altLang="en-US" sz="1700" b="0" i="0" u="none" strike="noStrike" kern="1200" cap="none" normalizeH="0" baseline="0" dirty="0">
                <a:ln>
                  <a:noFill/>
                </a:ln>
                <a:effectLst/>
              </a:rPr>
              <a:t> Keeps the most important features while discarding less relevant details.</a:t>
            </a:r>
          </a:p>
          <a:p>
            <a:pPr lvl="1" indent="-228600" algn="l" rtl="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1" i="0" u="none" strike="noStrike" kern="1200" cap="none" normalizeH="0" baseline="0" dirty="0">
                <a:ln>
                  <a:noFill/>
                </a:ln>
                <a:effectLst/>
              </a:rPr>
              <a:t>Translation Invariance:</a:t>
            </a:r>
            <a:r>
              <a:rPr kumimoji="0" lang="en-US" altLang="en-US" sz="1700" b="0" i="0" u="none" strike="noStrike" kern="1200" cap="none" normalizeH="0" baseline="0" dirty="0">
                <a:ln>
                  <a:noFill/>
                </a:ln>
                <a:effectLst/>
              </a:rPr>
              <a:t> Increases robustness to small input shifts.</a:t>
            </a:r>
          </a:p>
          <a:p>
            <a:pPr lvl="1" indent="-228600" algn="l" rtl="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1" i="0" u="none" strike="noStrike" kern="1200" cap="none" normalizeH="0" baseline="0" dirty="0">
                <a:ln>
                  <a:noFill/>
                </a:ln>
                <a:effectLst/>
              </a:rPr>
              <a:t>Noise Reduction:</a:t>
            </a:r>
            <a:r>
              <a:rPr kumimoji="0" lang="en-US" altLang="en-US" sz="1700" b="0" i="0" u="none" strike="noStrike" kern="1200" cap="none" normalizeH="0" baseline="0" dirty="0">
                <a:ln>
                  <a:noFill/>
                </a:ln>
                <a:effectLst/>
              </a:rPr>
              <a:t> Helps to filter out irrelevant activations.</a:t>
            </a:r>
          </a:p>
          <a:p>
            <a:pPr lvl="1" indent="-228600" algn="l" rtl="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700" b="1" i="0" u="none" strike="noStrike" kern="1200" cap="none" normalizeH="0" baseline="0" dirty="0">
                <a:ln>
                  <a:noFill/>
                </a:ln>
                <a:effectLst/>
              </a:rPr>
              <a:t>Simplified Processing:</a:t>
            </a:r>
            <a:r>
              <a:rPr kumimoji="0" lang="en-US" altLang="en-US" sz="1700" b="0" i="0" u="none" strike="noStrike" kern="1200" cap="none" normalizeH="0" baseline="0" dirty="0">
                <a:ln>
                  <a:noFill/>
                </a:ln>
                <a:effectLst/>
              </a:rPr>
              <a:t> Provides a refined input for subsequent layers. 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9048" y="1090619"/>
            <a:ext cx="5458968" cy="467676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78459" y="167639"/>
            <a:ext cx="3887470" cy="532130"/>
            <a:chOff x="778459" y="167639"/>
            <a:chExt cx="3887470" cy="5321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459" y="167639"/>
              <a:ext cx="1717929" cy="5318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248" y="167639"/>
              <a:ext cx="1261872" cy="5318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2904" y="167639"/>
              <a:ext cx="1242440" cy="53187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85089" y="0"/>
            <a:ext cx="9618345" cy="2080895"/>
          </a:xfrm>
          <a:prstGeom prst="rect">
            <a:avLst/>
          </a:prstGeom>
        </p:spPr>
        <p:txBody>
          <a:bodyPr vert="horz" wrap="square" lIns="0" tIns="312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  <a:p>
            <a:pPr marL="321310" indent="-229235">
              <a:lnSpc>
                <a:spcPct val="100000"/>
              </a:lnSpc>
              <a:spcBef>
                <a:spcPts val="1714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321945" algn="l"/>
              </a:tabLst>
            </a:pPr>
            <a:r>
              <a:rPr sz="2600" spc="200" dirty="0">
                <a:solidFill>
                  <a:srgbClr val="FF3399"/>
                </a:solidFill>
                <a:latin typeface="Cambria"/>
                <a:cs typeface="Cambria"/>
              </a:rPr>
              <a:t>Output</a:t>
            </a:r>
            <a:endParaRPr sz="2600">
              <a:latin typeface="Cambria"/>
              <a:cs typeface="Cambria"/>
            </a:endParaRPr>
          </a:p>
          <a:p>
            <a:pPr marL="550545" lvl="1" indent="-229870">
              <a:lnSpc>
                <a:spcPct val="100000"/>
              </a:lnSpc>
              <a:spcBef>
                <a:spcPts val="2025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551180" algn="l"/>
              </a:tabLst>
            </a:pP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2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output</a:t>
            </a:r>
            <a:r>
              <a:rPr sz="2200" spc="2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2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55" dirty="0">
                <a:solidFill>
                  <a:srgbClr val="252525"/>
                </a:solidFill>
                <a:latin typeface="Cambria"/>
                <a:cs typeface="Cambria"/>
              </a:rPr>
              <a:t>thus</a:t>
            </a:r>
            <a:r>
              <a:rPr sz="22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22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1-dimensional</a:t>
            </a:r>
            <a:r>
              <a:rPr sz="22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tensor</a:t>
            </a:r>
            <a:r>
              <a:rPr sz="2200" spc="2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75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2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55" dirty="0">
                <a:solidFill>
                  <a:srgbClr val="252525"/>
                </a:solidFill>
                <a:latin typeface="Cambria"/>
                <a:cs typeface="Cambria"/>
              </a:rPr>
              <a:t>size</a:t>
            </a:r>
            <a:r>
              <a:rPr sz="22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252525"/>
                </a:solidFill>
                <a:latin typeface="Cambria"/>
                <a:cs typeface="Cambria"/>
              </a:rPr>
              <a:t>(input</a:t>
            </a:r>
            <a:r>
              <a:rPr sz="22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252525"/>
                </a:solidFill>
                <a:latin typeface="Cambria"/>
                <a:cs typeface="Cambria"/>
              </a:rPr>
              <a:t>channels).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43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7323" y="2482671"/>
            <a:ext cx="5638800" cy="32871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84213" y="3055366"/>
            <a:ext cx="5084063" cy="35509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7409433" y="3646042"/>
            <a:ext cx="3112770" cy="295910"/>
            <a:chOff x="7409433" y="3646042"/>
            <a:chExt cx="3112770" cy="29591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9433" y="3646042"/>
              <a:ext cx="316992" cy="295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7929" y="3646042"/>
              <a:ext cx="405383" cy="2956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8157" y="3646042"/>
              <a:ext cx="954786" cy="2956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4081" y="3646042"/>
              <a:ext cx="721766" cy="2956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2891" y="3646042"/>
              <a:ext cx="1099019" cy="2956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854190" y="3469360"/>
            <a:ext cx="4804410" cy="18548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00"/>
              </a:spcBef>
              <a:tabLst>
                <a:tab pos="3629025" algn="l"/>
              </a:tabLst>
            </a:pPr>
            <a:r>
              <a:rPr sz="2000" spc="120" dirty="0">
                <a:solidFill>
                  <a:srgbClr val="111F27"/>
                </a:solidFill>
                <a:latin typeface="Cambria"/>
                <a:cs typeface="Cambria"/>
              </a:rPr>
              <a:t>Use	</a:t>
            </a:r>
            <a:r>
              <a:rPr sz="2000" spc="125" dirty="0">
                <a:solidFill>
                  <a:srgbClr val="111F27"/>
                </a:solidFill>
                <a:latin typeface="Cambria"/>
                <a:cs typeface="Cambria"/>
              </a:rPr>
              <a:t>blocks</a:t>
            </a:r>
            <a:r>
              <a:rPr sz="2000" spc="260" dirty="0">
                <a:solidFill>
                  <a:srgbClr val="111F27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111F27"/>
                </a:solidFill>
                <a:latin typeface="Cambria"/>
                <a:cs typeface="Cambria"/>
              </a:rPr>
              <a:t>as</a:t>
            </a:r>
            <a:endParaRPr sz="2000">
              <a:latin typeface="Cambria"/>
              <a:cs typeface="Cambria"/>
            </a:endParaRPr>
          </a:p>
          <a:p>
            <a:pPr marL="12700" marR="5715" algn="just">
              <a:lnSpc>
                <a:spcPct val="150000"/>
              </a:lnSpc>
            </a:pPr>
            <a:r>
              <a:rPr sz="2000" spc="130" dirty="0">
                <a:solidFill>
                  <a:srgbClr val="111F27"/>
                </a:solidFill>
                <a:latin typeface="Cambria"/>
                <a:cs typeface="Cambria"/>
              </a:rPr>
              <a:t>an </a:t>
            </a:r>
            <a:r>
              <a:rPr sz="2000" spc="90" dirty="0">
                <a:solidFill>
                  <a:srgbClr val="111F27"/>
                </a:solidFill>
                <a:latin typeface="Cambria"/>
                <a:cs typeface="Cambria"/>
              </a:rPr>
              <a:t>alternative </a:t>
            </a:r>
            <a:r>
              <a:rPr sz="2000" spc="114" dirty="0">
                <a:solidFill>
                  <a:srgbClr val="111F27"/>
                </a:solidFill>
                <a:latin typeface="Cambria"/>
                <a:cs typeface="Cambria"/>
              </a:rPr>
              <a:t>to the </a:t>
            </a:r>
            <a:r>
              <a:rPr sz="2000" spc="100" dirty="0">
                <a:solidFill>
                  <a:srgbClr val="111F27"/>
                </a:solidFill>
                <a:latin typeface="Cambria"/>
                <a:cs typeface="Cambria"/>
              </a:rPr>
              <a:t>Flattening </a:t>
            </a:r>
            <a:r>
              <a:rPr sz="2000" spc="125" dirty="0">
                <a:solidFill>
                  <a:srgbClr val="111F27"/>
                </a:solidFill>
                <a:latin typeface="Cambria"/>
                <a:cs typeface="Cambria"/>
              </a:rPr>
              <a:t>block </a:t>
            </a:r>
            <a:r>
              <a:rPr sz="2000" spc="130" dirty="0">
                <a:solidFill>
                  <a:srgbClr val="111F27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111F27"/>
                </a:solidFill>
                <a:latin typeface="Cambria"/>
                <a:cs typeface="Cambria"/>
              </a:rPr>
              <a:t>after</a:t>
            </a:r>
            <a:r>
              <a:rPr sz="2000" spc="114" dirty="0">
                <a:solidFill>
                  <a:srgbClr val="111F27"/>
                </a:solidFill>
                <a:latin typeface="Cambria"/>
                <a:cs typeface="Cambria"/>
              </a:rPr>
              <a:t> the</a:t>
            </a:r>
            <a:r>
              <a:rPr sz="2000" spc="120" dirty="0">
                <a:solidFill>
                  <a:srgbClr val="111F27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111F27"/>
                </a:solidFill>
                <a:latin typeface="Cambria"/>
                <a:cs typeface="Cambria"/>
              </a:rPr>
              <a:t>last</a:t>
            </a:r>
            <a:r>
              <a:rPr sz="2000" spc="114" dirty="0">
                <a:solidFill>
                  <a:srgbClr val="111F27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111F27"/>
                </a:solidFill>
                <a:latin typeface="Cambria"/>
                <a:cs typeface="Cambria"/>
              </a:rPr>
              <a:t>pooling</a:t>
            </a:r>
            <a:r>
              <a:rPr sz="2000" spc="125" dirty="0">
                <a:solidFill>
                  <a:srgbClr val="111F27"/>
                </a:solidFill>
                <a:latin typeface="Cambria"/>
                <a:cs typeface="Cambria"/>
              </a:rPr>
              <a:t> block</a:t>
            </a:r>
            <a:r>
              <a:rPr sz="2000" spc="130" dirty="0">
                <a:solidFill>
                  <a:srgbClr val="111F27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111F27"/>
                </a:solidFill>
                <a:latin typeface="Cambria"/>
                <a:cs typeface="Cambria"/>
              </a:rPr>
              <a:t>of</a:t>
            </a:r>
            <a:r>
              <a:rPr sz="2000" spc="175" dirty="0">
                <a:solidFill>
                  <a:srgbClr val="111F27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111F27"/>
                </a:solidFill>
                <a:latin typeface="Cambria"/>
                <a:cs typeface="Cambria"/>
              </a:rPr>
              <a:t>your </a:t>
            </a:r>
            <a:r>
              <a:rPr sz="2000" spc="110" dirty="0">
                <a:solidFill>
                  <a:srgbClr val="111F27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111F27"/>
                </a:solidFill>
                <a:latin typeface="Cambria"/>
                <a:cs typeface="Cambria"/>
              </a:rPr>
              <a:t>convolutional</a:t>
            </a:r>
            <a:r>
              <a:rPr sz="2000" spc="125" dirty="0">
                <a:solidFill>
                  <a:srgbClr val="111F27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111F27"/>
                </a:solidFill>
                <a:latin typeface="Cambria"/>
                <a:cs typeface="Cambria"/>
              </a:rPr>
              <a:t>neural</a:t>
            </a:r>
            <a:r>
              <a:rPr sz="2000" spc="170" dirty="0">
                <a:solidFill>
                  <a:srgbClr val="111F27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111F27"/>
                </a:solidFill>
                <a:latin typeface="Cambria"/>
                <a:cs typeface="Cambria"/>
              </a:rPr>
              <a:t>network.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990600"/>
            <a:ext cx="66107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6FC0"/>
                </a:solidFill>
                <a:latin typeface="Arial"/>
                <a:cs typeface="Arial"/>
              </a:rPr>
              <a:t>Fully</a:t>
            </a:r>
            <a:r>
              <a:rPr sz="3200" b="1" spc="-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Arial"/>
                <a:cs typeface="Arial"/>
              </a:rPr>
              <a:t>connected</a:t>
            </a:r>
            <a:r>
              <a:rPr sz="32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Arial"/>
                <a:cs typeface="Arial"/>
              </a:rPr>
              <a:t>layer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020" y="2514600"/>
            <a:ext cx="5521961" cy="20617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Fully connected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layers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are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normal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flat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feed-forward</a:t>
            </a:r>
            <a:r>
              <a:rPr sz="1800" spc="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neural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network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layers.</a:t>
            </a:r>
            <a:endParaRPr sz="1800" dirty="0">
              <a:latin typeface="Arial MT"/>
              <a:cs typeface="Arial MT"/>
            </a:endParaRPr>
          </a:p>
          <a:p>
            <a:pPr marL="355600" marR="119380" indent="-342900">
              <a:lnSpc>
                <a:spcPct val="100000"/>
              </a:lnSpc>
              <a:spcBef>
                <a:spcPts val="430"/>
              </a:spcBef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These</a:t>
            </a:r>
            <a:r>
              <a:rPr sz="18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layers</a:t>
            </a:r>
            <a:r>
              <a:rPr sz="1800" spc="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may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have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 non-linear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activation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function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softmax 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activation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order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predict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classes.</a:t>
            </a:r>
            <a:endParaRPr sz="1800" dirty="0">
              <a:latin typeface="Arial MT"/>
              <a:cs typeface="Arial MT"/>
            </a:endParaRPr>
          </a:p>
          <a:p>
            <a:pPr marL="355600" marR="55244" indent="-342900">
              <a:lnSpc>
                <a:spcPct val="98900"/>
              </a:lnSpc>
              <a:spcBef>
                <a:spcPts val="459"/>
              </a:spcBef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spc="-95" dirty="0">
                <a:solidFill>
                  <a:srgbClr val="001F5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compute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our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output, </a:t>
            </a:r>
            <a:r>
              <a:rPr sz="1800" spc="-20" dirty="0">
                <a:solidFill>
                  <a:srgbClr val="001F5F"/>
                </a:solidFill>
                <a:latin typeface="Arial MT"/>
                <a:cs typeface="Arial MT"/>
              </a:rPr>
              <a:t>we</a:t>
            </a:r>
            <a:r>
              <a:rPr sz="1800" spc="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simply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rearrange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output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matrices as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1-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 </a:t>
            </a:r>
            <a:r>
              <a:rPr sz="1800" spc="-30" dirty="0">
                <a:solidFill>
                  <a:srgbClr val="001F5F"/>
                </a:solidFill>
                <a:latin typeface="Arial MT"/>
                <a:cs typeface="Arial MT"/>
              </a:rPr>
              <a:t>array.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1676400"/>
            <a:ext cx="2206842" cy="407635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5400" kern="1200" spc="-10">
                <a:solidFill>
                  <a:schemeClr val="tx1"/>
                </a:solidFill>
                <a:latin typeface="+mj-lt"/>
                <a:cs typeface="+mj-cs"/>
              </a:rPr>
              <a:t>SoftMax</a:t>
            </a:r>
            <a:r>
              <a:rPr lang="en-US" sz="5400" kern="1200" spc="-85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5400" kern="1200" spc="-15">
                <a:solidFill>
                  <a:schemeClr val="tx1"/>
                </a:solidFill>
                <a:latin typeface="+mj-lt"/>
                <a:cs typeface="+mj-cs"/>
              </a:rPr>
              <a:t>operation</a:t>
            </a:r>
            <a:endParaRPr lang="en-US" sz="5400" kern="120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4965" marR="35496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200"/>
              <a:t>A</a:t>
            </a:r>
            <a:r>
              <a:rPr lang="en-US" sz="2200" spc="-10"/>
              <a:t> </a:t>
            </a:r>
            <a:r>
              <a:rPr lang="en-US" sz="2200" spc="-5"/>
              <a:t>special</a:t>
            </a:r>
            <a:r>
              <a:rPr lang="en-US" sz="2200"/>
              <a:t> </a:t>
            </a:r>
            <a:r>
              <a:rPr lang="en-US" sz="2200" spc="-5"/>
              <a:t>kind</a:t>
            </a:r>
            <a:r>
              <a:rPr lang="en-US" sz="2200" spc="5"/>
              <a:t> </a:t>
            </a:r>
            <a:r>
              <a:rPr lang="en-US" sz="2200" spc="-5"/>
              <a:t>of</a:t>
            </a:r>
            <a:r>
              <a:rPr lang="en-US" sz="2200" spc="-10"/>
              <a:t> activation</a:t>
            </a:r>
            <a:r>
              <a:rPr lang="en-US" sz="2200" spc="5"/>
              <a:t> </a:t>
            </a:r>
            <a:r>
              <a:rPr lang="en-US" sz="2200" spc="-40"/>
              <a:t>layer, </a:t>
            </a:r>
            <a:r>
              <a:rPr lang="en-US" sz="2200" spc="-395"/>
              <a:t> </a:t>
            </a:r>
            <a:r>
              <a:rPr lang="en-US" sz="2200" spc="-5"/>
              <a:t>usually at </a:t>
            </a:r>
            <a:r>
              <a:rPr lang="en-US" sz="2200"/>
              <a:t>the end </a:t>
            </a:r>
            <a:r>
              <a:rPr lang="en-US" sz="2200" spc="-5"/>
              <a:t>of FC </a:t>
            </a:r>
            <a:r>
              <a:rPr lang="en-US" sz="2200" spc="-15"/>
              <a:t>layer </a:t>
            </a:r>
            <a:r>
              <a:rPr lang="en-US" sz="2200" spc="-10"/>
              <a:t> </a:t>
            </a:r>
            <a:r>
              <a:rPr lang="en-US" sz="2200" spc="-5"/>
              <a:t>Outputs</a:t>
            </a:r>
            <a:endParaRPr lang="en-US" sz="2200"/>
          </a:p>
          <a:p>
            <a:pPr marL="354965" marR="5080" indent="-228600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200" spc="-5"/>
              <a:t>Can</a:t>
            </a:r>
            <a:r>
              <a:rPr lang="en-US" sz="2200"/>
              <a:t> </a:t>
            </a:r>
            <a:r>
              <a:rPr lang="en-US" sz="2200" spc="-5"/>
              <a:t>be</a:t>
            </a:r>
            <a:r>
              <a:rPr lang="en-US" sz="2200" spc="-10"/>
              <a:t> </a:t>
            </a:r>
            <a:r>
              <a:rPr lang="en-US" sz="2200" spc="-5"/>
              <a:t>viewed</a:t>
            </a:r>
            <a:r>
              <a:rPr lang="en-US" sz="2200" spc="5"/>
              <a:t> </a:t>
            </a:r>
            <a:r>
              <a:rPr lang="en-US" sz="2200"/>
              <a:t>as</a:t>
            </a:r>
            <a:r>
              <a:rPr lang="en-US" sz="2200" spc="-10"/>
              <a:t> </a:t>
            </a:r>
            <a:r>
              <a:rPr lang="en-US" sz="2200"/>
              <a:t>a</a:t>
            </a:r>
            <a:r>
              <a:rPr lang="en-US" sz="2200" spc="-10"/>
              <a:t> fancy</a:t>
            </a:r>
            <a:r>
              <a:rPr lang="en-US" sz="2200" spc="5"/>
              <a:t> </a:t>
            </a:r>
            <a:r>
              <a:rPr lang="en-US" sz="2200" spc="-10"/>
              <a:t>normalizer </a:t>
            </a:r>
            <a:r>
              <a:rPr lang="en-US" sz="2200" spc="-390"/>
              <a:t> </a:t>
            </a:r>
            <a:r>
              <a:rPr lang="en-US" sz="2200" spc="-5"/>
              <a:t>(a.k.a.</a:t>
            </a:r>
            <a:r>
              <a:rPr lang="en-US" sz="2200" spc="-20"/>
              <a:t> </a:t>
            </a:r>
            <a:r>
              <a:rPr lang="en-US" sz="2200" spc="-5"/>
              <a:t>Normalized</a:t>
            </a:r>
            <a:r>
              <a:rPr lang="en-US" sz="2200" spc="15"/>
              <a:t> </a:t>
            </a:r>
            <a:r>
              <a:rPr lang="en-US" sz="2200" spc="-5"/>
              <a:t>exponential </a:t>
            </a:r>
            <a:r>
              <a:rPr lang="en-US" sz="2200"/>
              <a:t> </a:t>
            </a:r>
            <a:r>
              <a:rPr lang="en-US" sz="2200" spc="-5"/>
              <a:t>function)</a:t>
            </a:r>
            <a:endParaRPr lang="en-US" sz="2200"/>
          </a:p>
          <a:p>
            <a:pPr marL="354965" indent="-228600">
              <a:lnSpc>
                <a:spcPct val="9000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200" spc="-10"/>
              <a:t>Produce</a:t>
            </a:r>
            <a:r>
              <a:rPr lang="en-US" sz="2200"/>
              <a:t> a</a:t>
            </a:r>
            <a:r>
              <a:rPr lang="en-US" sz="2200" spc="-5"/>
              <a:t> </a:t>
            </a:r>
            <a:r>
              <a:rPr lang="en-US" sz="2200" spc="-15"/>
              <a:t>discrete</a:t>
            </a:r>
            <a:r>
              <a:rPr lang="en-US" sz="2200" spc="25"/>
              <a:t> </a:t>
            </a:r>
            <a:r>
              <a:rPr lang="en-US" sz="2200" spc="-10"/>
              <a:t>probability</a:t>
            </a:r>
            <a:endParaRPr lang="en-US" sz="2200"/>
          </a:p>
          <a:p>
            <a:pPr marL="354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spc="-10"/>
              <a:t>distribution</a:t>
            </a:r>
            <a:r>
              <a:rPr lang="en-US" sz="2200" spc="5"/>
              <a:t> </a:t>
            </a:r>
            <a:r>
              <a:rPr lang="en-US" sz="2200" spc="-10"/>
              <a:t>vector</a:t>
            </a:r>
            <a:endParaRPr lang="en-US" sz="2200"/>
          </a:p>
          <a:p>
            <a:pPr marL="354965" marR="322580" indent="-228600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200" spc="-25"/>
              <a:t>Very</a:t>
            </a:r>
            <a:r>
              <a:rPr lang="en-US" sz="2200" spc="-10"/>
              <a:t> convenient </a:t>
            </a:r>
            <a:r>
              <a:rPr lang="en-US" sz="2200"/>
              <a:t>when</a:t>
            </a:r>
            <a:r>
              <a:rPr lang="en-US" sz="2200" spc="10"/>
              <a:t> </a:t>
            </a:r>
            <a:r>
              <a:rPr lang="en-US" sz="2200" spc="-10"/>
              <a:t>combined </a:t>
            </a:r>
            <a:r>
              <a:rPr lang="en-US" sz="2200" spc="-395"/>
              <a:t> </a:t>
            </a:r>
            <a:r>
              <a:rPr lang="en-US" sz="2200" spc="-5"/>
              <a:t>with</a:t>
            </a:r>
            <a:r>
              <a:rPr lang="en-US" sz="2200" spc="5"/>
              <a:t> </a:t>
            </a:r>
            <a:r>
              <a:rPr lang="en-US" sz="2200" spc="-10"/>
              <a:t>cross-entropy</a:t>
            </a:r>
            <a:r>
              <a:rPr lang="en-US" sz="2200" spc="-15"/>
              <a:t> </a:t>
            </a:r>
            <a:r>
              <a:rPr lang="en-US" sz="2200" spc="-5"/>
              <a:t>loss</a:t>
            </a:r>
            <a:endParaRPr lang="en-US" sz="2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2400" y="2971800"/>
            <a:ext cx="4014216" cy="201192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448" y="808075"/>
            <a:ext cx="104209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50000"/>
              </a:lnSpc>
              <a:spcBef>
                <a:spcPts val="1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Densely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connected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252525"/>
                </a:solidFill>
                <a:latin typeface="Cambria"/>
                <a:cs typeface="Cambria"/>
              </a:rPr>
              <a:t>network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252525"/>
                </a:solidFill>
                <a:latin typeface="Cambria"/>
                <a:cs typeface="Cambria"/>
              </a:rPr>
              <a:t>has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only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recognized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patterns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globally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2000" spc="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252525"/>
                </a:solidFill>
                <a:latin typeface="Cambria"/>
                <a:cs typeface="Cambria"/>
              </a:rPr>
              <a:t>will 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look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252525"/>
                </a:solidFill>
                <a:latin typeface="Cambria"/>
                <a:cs typeface="Cambria"/>
              </a:rPr>
              <a:t>where</a:t>
            </a:r>
            <a:r>
              <a:rPr sz="2000" spc="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2000" spc="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thinks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the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eyes  </a:t>
            </a:r>
            <a:r>
              <a:rPr sz="2000" spc="140" dirty="0">
                <a:solidFill>
                  <a:srgbClr val="252525"/>
                </a:solidFill>
                <a:latin typeface="Cambria"/>
                <a:cs typeface="Cambria"/>
              </a:rPr>
              <a:t>should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be 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present.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Clearly </a:t>
            </a:r>
            <a:r>
              <a:rPr sz="2000" spc="85" dirty="0">
                <a:solidFill>
                  <a:srgbClr val="252525"/>
                </a:solidFill>
                <a:latin typeface="Cambria"/>
                <a:cs typeface="Cambria"/>
              </a:rPr>
              <a:t>it 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does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not </a:t>
            </a:r>
            <a:r>
              <a:rPr sz="2000" spc="140" dirty="0">
                <a:solidFill>
                  <a:srgbClr val="252525"/>
                </a:solidFill>
                <a:latin typeface="Cambria"/>
                <a:cs typeface="Cambria"/>
              </a:rPr>
              <a:t>find them </a:t>
            </a:r>
            <a:r>
              <a:rPr sz="2000" spc="95" dirty="0">
                <a:solidFill>
                  <a:srgbClr val="252525"/>
                </a:solidFill>
                <a:latin typeface="Cambria"/>
                <a:cs typeface="Cambria"/>
              </a:rPr>
              <a:t>there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252525"/>
                </a:solidFill>
                <a:latin typeface="Cambria"/>
                <a:cs typeface="Cambria"/>
              </a:rPr>
              <a:t>and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therefore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would </a:t>
            </a:r>
            <a:r>
              <a:rPr sz="2000" spc="85" dirty="0">
                <a:solidFill>
                  <a:srgbClr val="252525"/>
                </a:solidFill>
                <a:latin typeface="Cambria"/>
                <a:cs typeface="Cambria"/>
              </a:rPr>
              <a:t>likely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determine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this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image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not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a </a:t>
            </a:r>
            <a:r>
              <a:rPr sz="2000" spc="145" dirty="0">
                <a:solidFill>
                  <a:srgbClr val="252525"/>
                </a:solidFill>
                <a:latin typeface="Cambria"/>
                <a:cs typeface="Cambria"/>
              </a:rPr>
              <a:t>dog. </a:t>
            </a:r>
            <a:r>
              <a:rPr sz="2000" spc="70" dirty="0">
                <a:solidFill>
                  <a:srgbClr val="252525"/>
                </a:solidFill>
                <a:latin typeface="Cambria"/>
                <a:cs typeface="Cambria"/>
              </a:rPr>
              <a:t>Even </a:t>
            </a:r>
            <a:r>
              <a:rPr sz="2000" spc="140" dirty="0">
                <a:solidFill>
                  <a:srgbClr val="252525"/>
                </a:solidFill>
                <a:latin typeface="Cambria"/>
                <a:cs typeface="Cambria"/>
              </a:rPr>
              <a:t>though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the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pattern</a:t>
            </a:r>
            <a:r>
              <a:rPr sz="20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0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eyes</a:t>
            </a:r>
            <a:r>
              <a:rPr sz="20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present,</a:t>
            </a:r>
            <a:r>
              <a:rPr sz="20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25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2000" spc="25" dirty="0">
                <a:solidFill>
                  <a:srgbClr val="252525"/>
                </a:solidFill>
                <a:latin typeface="Trebuchet MS"/>
                <a:cs typeface="Trebuchet MS"/>
              </a:rPr>
              <a:t>’</a:t>
            </a:r>
            <a:r>
              <a:rPr sz="2000" spc="25" dirty="0">
                <a:solidFill>
                  <a:srgbClr val="252525"/>
                </a:solidFill>
                <a:latin typeface="Cambria"/>
                <a:cs typeface="Cambria"/>
              </a:rPr>
              <a:t>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252525"/>
                </a:solidFill>
                <a:latin typeface="Cambria"/>
                <a:cs typeface="Cambria"/>
              </a:rPr>
              <a:t>just</a:t>
            </a:r>
            <a:r>
              <a:rPr sz="20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in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20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different</a:t>
            </a:r>
            <a:r>
              <a:rPr sz="20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location.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" y="85089"/>
            <a:ext cx="2762123" cy="53187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51708" y="49529"/>
            <a:ext cx="6770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75" dirty="0"/>
              <a:t>why</a:t>
            </a:r>
            <a:r>
              <a:rPr sz="3600" spc="270" dirty="0"/>
              <a:t> </a:t>
            </a:r>
            <a:r>
              <a:rPr sz="3600" spc="240" dirty="0"/>
              <a:t>not</a:t>
            </a:r>
            <a:r>
              <a:rPr sz="3600" spc="280" dirty="0"/>
              <a:t> </a:t>
            </a:r>
            <a:r>
              <a:rPr sz="3600" spc="185" dirty="0"/>
              <a:t>Feedforward</a:t>
            </a:r>
            <a:r>
              <a:rPr sz="3600" spc="290" dirty="0"/>
              <a:t> </a:t>
            </a:r>
            <a:r>
              <a:rPr sz="3600" spc="180" dirty="0"/>
              <a:t>Network</a:t>
            </a:r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49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880" y="2971800"/>
            <a:ext cx="4991100" cy="20528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4144" y="2971800"/>
            <a:ext cx="4989576" cy="205282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01167" y="5166486"/>
            <a:ext cx="498348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252525"/>
                </a:solidFill>
                <a:latin typeface="Cambria"/>
                <a:cs typeface="Cambria"/>
              </a:rPr>
              <a:t>Let</a:t>
            </a:r>
            <a:r>
              <a:rPr sz="2000" spc="30" dirty="0">
                <a:solidFill>
                  <a:srgbClr val="252525"/>
                </a:solidFill>
                <a:latin typeface="Trebuchet MS"/>
                <a:cs typeface="Trebuchet MS"/>
              </a:rPr>
              <a:t>’</a:t>
            </a:r>
            <a:r>
              <a:rPr sz="2000" spc="30" dirty="0">
                <a:solidFill>
                  <a:srgbClr val="252525"/>
                </a:solidFill>
                <a:latin typeface="Cambria"/>
                <a:cs typeface="Cambria"/>
              </a:rPr>
              <a:t>s 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say </a:t>
            </a:r>
            <a:r>
              <a:rPr sz="2000" spc="30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2000" spc="30" dirty="0">
                <a:solidFill>
                  <a:srgbClr val="252525"/>
                </a:solidFill>
                <a:latin typeface="Trebuchet MS"/>
                <a:cs typeface="Trebuchet MS"/>
              </a:rPr>
              <a:t>’</a:t>
            </a:r>
            <a:r>
              <a:rPr sz="2000" spc="30" dirty="0">
                <a:solidFill>
                  <a:srgbClr val="252525"/>
                </a:solidFill>
                <a:latin typeface="Cambria"/>
                <a:cs typeface="Cambria"/>
              </a:rPr>
              <a:t>s 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determined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that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an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image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 </a:t>
            </a:r>
            <a:r>
              <a:rPr sz="2000" spc="85" dirty="0">
                <a:solidFill>
                  <a:srgbClr val="252525"/>
                </a:solidFill>
                <a:latin typeface="Cambria"/>
                <a:cs typeface="Cambria"/>
              </a:rPr>
              <a:t>likely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to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be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a </a:t>
            </a:r>
            <a:r>
              <a:rPr sz="2000" spc="155" dirty="0">
                <a:solidFill>
                  <a:srgbClr val="252525"/>
                </a:solidFill>
                <a:latin typeface="Cambria"/>
                <a:cs typeface="Cambria"/>
              </a:rPr>
              <a:t>dog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if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an </a:t>
            </a:r>
            <a:r>
              <a:rPr sz="2000" spc="85" dirty="0">
                <a:solidFill>
                  <a:srgbClr val="252525"/>
                </a:solidFill>
                <a:latin typeface="Cambria"/>
                <a:cs typeface="Cambria"/>
              </a:rPr>
              <a:t>eye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is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present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252525"/>
                </a:solidFill>
                <a:latin typeface="Cambria"/>
                <a:cs typeface="Cambria"/>
              </a:rPr>
              <a:t>in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the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boxed </a:t>
            </a:r>
            <a:r>
              <a:rPr sz="2000" spc="185" dirty="0">
                <a:solidFill>
                  <a:srgbClr val="252525"/>
                </a:solidFill>
                <a:latin typeface="Cambria"/>
                <a:cs typeface="Cambria"/>
              </a:rPr>
              <a:t>off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locations </a:t>
            </a:r>
            <a:r>
              <a:rPr sz="2000" spc="175" dirty="0">
                <a:solidFill>
                  <a:srgbClr val="252525"/>
                </a:solidFill>
                <a:latin typeface="Cambria"/>
                <a:cs typeface="Cambria"/>
              </a:rPr>
              <a:t>of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the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image </a:t>
            </a:r>
            <a:r>
              <a:rPr sz="20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above.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14184" y="5225541"/>
            <a:ext cx="3011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Now</a:t>
            </a:r>
            <a:r>
              <a:rPr sz="2000" spc="1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252525"/>
                </a:solidFill>
                <a:latin typeface="Cambria"/>
                <a:cs typeface="Cambria"/>
              </a:rPr>
              <a:t>let</a:t>
            </a:r>
            <a:r>
              <a:rPr sz="2000" spc="40" dirty="0">
                <a:solidFill>
                  <a:srgbClr val="252525"/>
                </a:solidFill>
                <a:latin typeface="Trebuchet MS"/>
                <a:cs typeface="Trebuchet MS"/>
              </a:rPr>
              <a:t>’</a:t>
            </a:r>
            <a:r>
              <a:rPr sz="2000" spc="40" dirty="0">
                <a:solidFill>
                  <a:srgbClr val="252525"/>
                </a:solidFill>
                <a:latin typeface="Cambria"/>
                <a:cs typeface="Cambria"/>
              </a:rPr>
              <a:t>s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flip</a:t>
            </a:r>
            <a:r>
              <a:rPr sz="20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1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image.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800" y="281940"/>
            <a:ext cx="4876800" cy="5552440"/>
            <a:chOff x="6400800" y="281940"/>
            <a:chExt cx="4876800" cy="5552440"/>
          </a:xfrm>
        </p:grpSpPr>
        <p:sp>
          <p:nvSpPr>
            <p:cNvPr id="3" name="object 3"/>
            <p:cNvSpPr/>
            <p:nvPr/>
          </p:nvSpPr>
          <p:spPr>
            <a:xfrm>
              <a:off x="10757915" y="281940"/>
              <a:ext cx="121920" cy="1600200"/>
            </a:xfrm>
            <a:custGeom>
              <a:avLst/>
              <a:gdLst/>
              <a:ahLst/>
              <a:cxnLst/>
              <a:rect l="l" t="t" r="r" b="b"/>
              <a:pathLst>
                <a:path w="121920" h="1600200">
                  <a:moveTo>
                    <a:pt x="121920" y="0"/>
                  </a:moveTo>
                  <a:lnTo>
                    <a:pt x="0" y="0"/>
                  </a:lnTo>
                  <a:lnTo>
                    <a:pt x="0" y="1600199"/>
                  </a:lnTo>
                  <a:lnTo>
                    <a:pt x="121920" y="160019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27CE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0" y="1883664"/>
              <a:ext cx="4876800" cy="39502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77CEEE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6208" y="182575"/>
            <a:ext cx="8123555" cy="532765"/>
            <a:chOff x="756208" y="182575"/>
            <a:chExt cx="8123555" cy="5327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208" y="182575"/>
              <a:ext cx="3592957" cy="5321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2762" y="182575"/>
              <a:ext cx="530961" cy="5321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8192" y="182575"/>
              <a:ext cx="4541139" cy="5321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8640" y="1368298"/>
            <a:ext cx="11874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-5" dirty="0">
                <a:solidFill>
                  <a:srgbClr val="1D6194"/>
                </a:solidFill>
                <a:latin typeface="Wingdings"/>
                <a:cs typeface="Wingdings"/>
              </a:rPr>
              <a:t></a:t>
            </a:r>
            <a:endParaRPr sz="2050">
              <a:latin typeface="Wingdings"/>
              <a:cs typeface="Wingding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7240" y="1350517"/>
            <a:ext cx="3587115" cy="355600"/>
            <a:chOff x="777240" y="1350517"/>
            <a:chExt cx="3587115" cy="3556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240" y="1350517"/>
              <a:ext cx="839622" cy="3550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6906" y="1350517"/>
              <a:ext cx="353568" cy="3550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690" y="1350517"/>
              <a:ext cx="2780157" cy="35509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8640" y="1764233"/>
            <a:ext cx="552132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28600" algn="just">
              <a:lnSpc>
                <a:spcPct val="100000"/>
              </a:lnSpc>
              <a:spcBef>
                <a:spcPts val="100"/>
              </a:spcBef>
              <a:buClr>
                <a:srgbClr val="1D6194"/>
              </a:buClr>
              <a:buSzPct val="85416"/>
              <a:buFont typeface="Wingdings"/>
              <a:buChar char=""/>
              <a:tabLst>
                <a:tab pos="228600" algn="l"/>
              </a:tabLst>
            </a:pPr>
            <a:r>
              <a:rPr sz="2400" spc="160" dirty="0">
                <a:solidFill>
                  <a:srgbClr val="404040"/>
                </a:solidFill>
                <a:latin typeface="Cambria"/>
                <a:cs typeface="Cambria"/>
              </a:rPr>
              <a:t>Contour </a:t>
            </a:r>
            <a:r>
              <a:rPr sz="2400" spc="105" dirty="0">
                <a:solidFill>
                  <a:srgbClr val="404040"/>
                </a:solidFill>
                <a:latin typeface="Cambria"/>
                <a:cs typeface="Cambria"/>
              </a:rPr>
              <a:t>line </a:t>
            </a:r>
            <a:r>
              <a:rPr sz="2400" spc="110" dirty="0">
                <a:solidFill>
                  <a:srgbClr val="404040"/>
                </a:solidFill>
                <a:latin typeface="Cambria"/>
                <a:cs typeface="Cambria"/>
              </a:rPr>
              <a:t>give </a:t>
            </a:r>
            <a:r>
              <a:rPr sz="2400" spc="180" dirty="0">
                <a:solidFill>
                  <a:srgbClr val="404040"/>
                </a:solidFill>
                <a:latin typeface="Cambria"/>
                <a:cs typeface="Cambria"/>
              </a:rPr>
              <a:t>us </a:t>
            </a:r>
            <a:r>
              <a:rPr sz="2400" spc="105" dirty="0">
                <a:solidFill>
                  <a:srgbClr val="404040"/>
                </a:solidFill>
                <a:latin typeface="Cambria"/>
                <a:cs typeface="Cambria"/>
              </a:rPr>
              <a:t>clear </a:t>
            </a:r>
            <a:r>
              <a:rPr sz="2400" spc="75" dirty="0">
                <a:solidFill>
                  <a:srgbClr val="404040"/>
                </a:solidFill>
                <a:latin typeface="Cambria"/>
                <a:cs typeface="Cambria"/>
              </a:rPr>
              <a:t>view </a:t>
            </a:r>
            <a:r>
              <a:rPr sz="2400" spc="145" dirty="0">
                <a:solidFill>
                  <a:srgbClr val="404040"/>
                </a:solidFill>
                <a:latin typeface="Cambria"/>
                <a:cs typeface="Cambria"/>
              </a:rPr>
              <a:t>that </a:t>
            </a:r>
            <a:r>
              <a:rPr sz="24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404040"/>
                </a:solidFill>
                <a:latin typeface="Cambria"/>
                <a:cs typeface="Cambria"/>
              </a:rPr>
              <a:t>where </a:t>
            </a:r>
            <a:r>
              <a:rPr sz="2400" spc="120" dirty="0">
                <a:solidFill>
                  <a:srgbClr val="404040"/>
                </a:solidFill>
                <a:latin typeface="Cambria"/>
                <a:cs typeface="Cambria"/>
              </a:rPr>
              <a:t>is </a:t>
            </a:r>
            <a:r>
              <a:rPr sz="2400" spc="135" dirty="0">
                <a:solidFill>
                  <a:srgbClr val="404040"/>
                </a:solidFill>
                <a:latin typeface="Cambria"/>
                <a:cs typeface="Cambria"/>
              </a:rPr>
              <a:t>the </a:t>
            </a:r>
            <a:r>
              <a:rPr sz="2400" spc="150" dirty="0">
                <a:solidFill>
                  <a:srgbClr val="404040"/>
                </a:solidFill>
                <a:latin typeface="Cambria"/>
                <a:cs typeface="Cambria"/>
              </a:rPr>
              <a:t>minimal </a:t>
            </a:r>
            <a:r>
              <a:rPr sz="2400" spc="120" dirty="0">
                <a:solidFill>
                  <a:srgbClr val="404040"/>
                </a:solidFill>
                <a:latin typeface="Cambria"/>
                <a:cs typeface="Cambria"/>
              </a:rPr>
              <a:t>local </a:t>
            </a:r>
            <a:r>
              <a:rPr sz="2400" spc="105" dirty="0">
                <a:solidFill>
                  <a:srgbClr val="404040"/>
                </a:solidFill>
                <a:latin typeface="Cambria"/>
                <a:cs typeface="Cambria"/>
              </a:rPr>
              <a:t>or </a:t>
            </a:r>
            <a:r>
              <a:rPr sz="2400" spc="135" dirty="0">
                <a:solidFill>
                  <a:srgbClr val="404040"/>
                </a:solidFill>
                <a:latin typeface="Cambria"/>
                <a:cs typeface="Cambria"/>
              </a:rPr>
              <a:t>global </a:t>
            </a:r>
            <a:r>
              <a:rPr sz="2400" spc="-51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60" dirty="0">
                <a:solidFill>
                  <a:srgbClr val="404040"/>
                </a:solidFill>
                <a:latin typeface="Cambria"/>
                <a:cs typeface="Cambria"/>
              </a:rPr>
              <a:t>minima</a:t>
            </a:r>
            <a:r>
              <a:rPr sz="2400" spc="2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404040"/>
                </a:solidFill>
                <a:latin typeface="Cambria"/>
                <a:cs typeface="Cambria"/>
              </a:rPr>
              <a:t>exist.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940" y="3822572"/>
            <a:ext cx="5704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1D6194"/>
              </a:buClr>
              <a:buSzPct val="85416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114" dirty="0">
                <a:solidFill>
                  <a:srgbClr val="FF0066"/>
                </a:solidFill>
                <a:latin typeface="Cambria"/>
                <a:cs typeface="Cambria"/>
              </a:rPr>
              <a:t>Now</a:t>
            </a:r>
            <a:r>
              <a:rPr sz="2400" spc="22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40" dirty="0">
                <a:solidFill>
                  <a:srgbClr val="FF0066"/>
                </a:solidFill>
                <a:latin typeface="Cambria"/>
                <a:cs typeface="Cambria"/>
              </a:rPr>
              <a:t>Let</a:t>
            </a:r>
            <a:r>
              <a:rPr sz="2400" spc="40" dirty="0">
                <a:solidFill>
                  <a:srgbClr val="FF0066"/>
                </a:solidFill>
                <a:latin typeface="Trebuchet MS"/>
                <a:cs typeface="Trebuchet MS"/>
              </a:rPr>
              <a:t>’</a:t>
            </a:r>
            <a:r>
              <a:rPr sz="2400" spc="40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4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95" dirty="0">
                <a:solidFill>
                  <a:srgbClr val="FF0066"/>
                </a:solidFill>
                <a:latin typeface="Cambria"/>
                <a:cs typeface="Cambria"/>
              </a:rPr>
              <a:t>map</a:t>
            </a:r>
            <a:r>
              <a:rPr sz="24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FF0066"/>
                </a:solidFill>
                <a:latin typeface="Cambria"/>
                <a:cs typeface="Cambria"/>
              </a:rPr>
              <a:t>these</a:t>
            </a:r>
            <a:r>
              <a:rPr sz="2400" spc="2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FF0066"/>
                </a:solidFill>
                <a:latin typeface="Cambria"/>
                <a:cs typeface="Cambria"/>
              </a:rPr>
              <a:t>Functions</a:t>
            </a:r>
            <a:r>
              <a:rPr sz="24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05" dirty="0">
                <a:solidFill>
                  <a:srgbClr val="FF0066"/>
                </a:solidFill>
                <a:latin typeface="Cambria"/>
                <a:cs typeface="Cambria"/>
              </a:rPr>
              <a:t>with </a:t>
            </a:r>
            <a:r>
              <a:rPr sz="2400" spc="-509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60" dirty="0">
                <a:solidFill>
                  <a:srgbClr val="FF0066"/>
                </a:solidFill>
                <a:latin typeface="Cambria"/>
                <a:cs typeface="Cambria"/>
              </a:rPr>
              <a:t>Deep</a:t>
            </a:r>
            <a:r>
              <a:rPr sz="2400" spc="1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FF0066"/>
                </a:solidFill>
                <a:latin typeface="Cambria"/>
                <a:cs typeface="Cambria"/>
              </a:rPr>
              <a:t>Neural</a:t>
            </a:r>
            <a:r>
              <a:rPr sz="24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FF0066"/>
                </a:solidFill>
                <a:latin typeface="Cambria"/>
                <a:cs typeface="Cambria"/>
              </a:rPr>
              <a:t>Network.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832592" y="6535826"/>
            <a:ext cx="1061085" cy="147955"/>
            <a:chOff x="10832592" y="6535826"/>
            <a:chExt cx="1061085" cy="14795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32592" y="6535826"/>
              <a:ext cx="505307" cy="1478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5662" y="6535826"/>
              <a:ext cx="237744" cy="1478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4158" y="6535826"/>
              <a:ext cx="469392" cy="14782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46892" y="281940"/>
            <a:ext cx="856615" cy="1600200"/>
          </a:xfrm>
          <a:prstGeom prst="rect">
            <a:avLst/>
          </a:prstGeom>
          <a:solidFill>
            <a:srgbClr val="1CACE3"/>
          </a:solidFill>
        </p:spPr>
        <p:txBody>
          <a:bodyPr vert="horz" wrap="square" lIns="0" tIns="31750" rIns="0" bIns="0" rtlCol="0">
            <a:spAutoFit/>
          </a:bodyPr>
          <a:lstStyle/>
          <a:p>
            <a:pPr marR="71120" algn="r">
              <a:lnSpc>
                <a:spcPct val="100000"/>
              </a:lnSpc>
              <a:spcBef>
                <a:spcPts val="25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824" y="228600"/>
            <a:ext cx="10934700" cy="6346190"/>
          </a:xfrm>
          <a:custGeom>
            <a:avLst/>
            <a:gdLst/>
            <a:ahLst/>
            <a:cxnLst/>
            <a:rect l="l" t="t" r="r" b="b"/>
            <a:pathLst>
              <a:path w="10934700" h="6346190">
                <a:moveTo>
                  <a:pt x="10934700" y="0"/>
                </a:moveTo>
                <a:lnTo>
                  <a:pt x="0" y="0"/>
                </a:lnTo>
                <a:lnTo>
                  <a:pt x="0" y="6345936"/>
                </a:lnTo>
                <a:lnTo>
                  <a:pt x="10934700" y="6345936"/>
                </a:lnTo>
                <a:lnTo>
                  <a:pt x="10934700" y="0"/>
                </a:lnTo>
                <a:close/>
              </a:path>
            </a:pathLst>
          </a:custGeom>
          <a:solidFill>
            <a:srgbClr val="4189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1826" y="3122495"/>
            <a:ext cx="339090" cy="59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0"/>
              </a:lnSpc>
            </a:pPr>
            <a:r>
              <a:rPr sz="4000" b="1" spc="32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228600"/>
            <a:ext cx="283845" cy="6346190"/>
          </a:xfrm>
          <a:custGeom>
            <a:avLst/>
            <a:gdLst/>
            <a:ahLst/>
            <a:cxnLst/>
            <a:rect l="l" t="t" r="r" b="b"/>
            <a:pathLst>
              <a:path w="283845" h="6346190">
                <a:moveTo>
                  <a:pt x="283464" y="0"/>
                </a:moveTo>
                <a:lnTo>
                  <a:pt x="0" y="0"/>
                </a:lnTo>
                <a:lnTo>
                  <a:pt x="0" y="6345936"/>
                </a:lnTo>
                <a:lnTo>
                  <a:pt x="283464" y="6345936"/>
                </a:lnTo>
                <a:lnTo>
                  <a:pt x="283464" y="0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81200" y="1943100"/>
            <a:ext cx="8737600" cy="1638300"/>
            <a:chOff x="1981200" y="1943100"/>
            <a:chExt cx="8737600" cy="1638300"/>
          </a:xfrm>
        </p:grpSpPr>
        <p:sp>
          <p:nvSpPr>
            <p:cNvPr id="6" name="object 6"/>
            <p:cNvSpPr/>
            <p:nvPr/>
          </p:nvSpPr>
          <p:spPr>
            <a:xfrm>
              <a:off x="1981200" y="1943100"/>
              <a:ext cx="8737600" cy="1638300"/>
            </a:xfrm>
            <a:custGeom>
              <a:avLst/>
              <a:gdLst/>
              <a:ahLst/>
              <a:cxnLst/>
              <a:rect l="l" t="t" r="r" b="b"/>
              <a:pathLst>
                <a:path w="8737600" h="1638300">
                  <a:moveTo>
                    <a:pt x="8737092" y="0"/>
                  </a:moveTo>
                  <a:lnTo>
                    <a:pt x="0" y="0"/>
                  </a:lnTo>
                  <a:lnTo>
                    <a:pt x="0" y="1638300"/>
                  </a:lnTo>
                  <a:lnTo>
                    <a:pt x="8737092" y="1638300"/>
                  </a:lnTo>
                  <a:lnTo>
                    <a:pt x="8737092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4341" y="2732862"/>
              <a:ext cx="6577838" cy="7988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7478" y="6331711"/>
            <a:ext cx="10026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Cambria"/>
                <a:cs typeface="Cambria"/>
              </a:rPr>
              <a:t>28,</a:t>
            </a:r>
            <a:r>
              <a:rPr sz="11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18772" y="6307328"/>
            <a:ext cx="218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57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9194" y="4613909"/>
            <a:ext cx="1800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FFEAC9"/>
                </a:solidFill>
                <a:latin typeface="Cambria"/>
                <a:cs typeface="Cambria"/>
              </a:rPr>
              <a:t>Documentation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0614" y="5830315"/>
            <a:ext cx="1058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0" dirty="0">
                <a:solidFill>
                  <a:srgbClr val="FFFF00"/>
                </a:solidFill>
                <a:latin typeface="Cambria"/>
                <a:cs typeface="Cambria"/>
              </a:rPr>
              <a:t>Example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2695" y="4538422"/>
            <a:ext cx="5775325" cy="106870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665"/>
              </a:spcBef>
            </a:pPr>
            <a:r>
              <a:rPr sz="1800" u="sng" spc="4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3"/>
              </a:rPr>
              <a:t>https://keras.io/guides/transfer_learning/</a:t>
            </a:r>
            <a:endParaRPr sz="180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445"/>
              </a:spcBef>
            </a:pPr>
            <a:r>
              <a:rPr sz="1400" u="sng" spc="3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ambria"/>
                <a:cs typeface="Cambria"/>
                <a:hlinkClick r:id="rId4"/>
              </a:rPr>
              <a:t>https://towardsdatascience.com/a-comprehensive-hands-on-guide-to- </a:t>
            </a:r>
            <a:r>
              <a:rPr sz="1400" spc="-295" dirty="0">
                <a:solidFill>
                  <a:srgbClr val="FFFF00"/>
                </a:solidFill>
                <a:latin typeface="Cambria"/>
                <a:cs typeface="Cambria"/>
                <a:hlinkClick r:id="rId4"/>
              </a:rPr>
              <a:t> </a:t>
            </a:r>
            <a:r>
              <a:rPr sz="1400" u="sng" spc="4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ambria"/>
                <a:cs typeface="Cambria"/>
                <a:hlinkClick r:id="rId4"/>
              </a:rPr>
              <a:t>transfer-learning-with-real-world-applications-in-deep-learning- </a:t>
            </a:r>
            <a:r>
              <a:rPr sz="1400" spc="45" dirty="0">
                <a:solidFill>
                  <a:srgbClr val="FFFF00"/>
                </a:solidFill>
                <a:latin typeface="Cambria"/>
                <a:cs typeface="Cambria"/>
                <a:hlinkClick r:id="rId4"/>
              </a:rPr>
              <a:t> </a:t>
            </a:r>
            <a:r>
              <a:rPr sz="1400" u="sng" spc="1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ambria"/>
                <a:cs typeface="Cambria"/>
                <a:hlinkClick r:id="rId4"/>
              </a:rPr>
              <a:t>212bf3b2f27a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2695" y="5757468"/>
            <a:ext cx="6831330" cy="60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 marR="5080" indent="-22860">
              <a:lnSpc>
                <a:spcPct val="135900"/>
              </a:lnSpc>
              <a:spcBef>
                <a:spcPts val="95"/>
              </a:spcBef>
            </a:pPr>
            <a:r>
              <a:rPr sz="1400" u="sng" spc="2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5"/>
              </a:rPr>
              <a:t>https://www.tensorflow.org/tutorials/images/transfer_learning </a:t>
            </a:r>
            <a:r>
              <a:rPr sz="1400" spc="2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1400" u="sng" spc="20" dirty="0">
                <a:solidFill>
                  <a:srgbClr val="99FFCC"/>
                </a:solidFill>
                <a:uFill>
                  <a:solidFill>
                    <a:srgbClr val="99FFCC"/>
                  </a:solidFill>
                </a:uFill>
                <a:latin typeface="Cambria"/>
                <a:cs typeface="Cambria"/>
                <a:hlinkClick r:id="rId6"/>
              </a:rPr>
              <a:t>https://www.analyticsvidhya.com/blog/2021/11/transfer-learning-with-tensorflow/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" y="86614"/>
            <a:ext cx="4386580" cy="5318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58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048" y="1165860"/>
            <a:ext cx="694944" cy="476097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07058" y="1240612"/>
            <a:ext cx="123571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Cambria"/>
                <a:cs typeface="Cambria"/>
              </a:rPr>
              <a:t>1.</a:t>
            </a:r>
            <a:r>
              <a:rPr sz="1800" spc="120" dirty="0">
                <a:latin typeface="Cambria"/>
                <a:cs typeface="Cambria"/>
              </a:rPr>
              <a:t> </a:t>
            </a:r>
            <a:r>
              <a:rPr sz="1800" spc="80" dirty="0">
                <a:latin typeface="Cambria"/>
                <a:cs typeface="Cambria"/>
              </a:rPr>
              <a:t>Train</a:t>
            </a:r>
            <a:r>
              <a:rPr sz="1800" spc="130" dirty="0">
                <a:latin typeface="Cambria"/>
                <a:cs typeface="Cambria"/>
              </a:rPr>
              <a:t> </a:t>
            </a:r>
            <a:r>
              <a:rPr sz="1800" spc="125" dirty="0">
                <a:latin typeface="Cambria"/>
                <a:cs typeface="Cambria"/>
              </a:rPr>
              <a:t>on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100" dirty="0">
                <a:latin typeface="Cambria"/>
                <a:cs typeface="Cambria"/>
              </a:rPr>
              <a:t>Imagenet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73011" y="3400044"/>
            <a:ext cx="57910" cy="579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6723" y="1165860"/>
            <a:ext cx="696468" cy="476097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401058" y="1071498"/>
            <a:ext cx="16370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latin typeface="Cambria"/>
                <a:cs typeface="Cambria"/>
              </a:rPr>
              <a:t>2.</a:t>
            </a:r>
            <a:r>
              <a:rPr sz="1600" spc="100" dirty="0">
                <a:latin typeface="Cambria"/>
                <a:cs typeface="Cambria"/>
              </a:rPr>
              <a:t> </a:t>
            </a:r>
            <a:r>
              <a:rPr sz="1600" spc="90" dirty="0">
                <a:latin typeface="Cambria"/>
                <a:cs typeface="Cambria"/>
              </a:rPr>
              <a:t>Small</a:t>
            </a:r>
            <a:r>
              <a:rPr sz="1600" spc="125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dataset: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27857" y="1340230"/>
            <a:ext cx="2813050" cy="4622800"/>
            <a:chOff x="3427857" y="1340230"/>
            <a:chExt cx="2813050" cy="4622800"/>
          </a:xfrm>
        </p:grpSpPr>
        <p:sp>
          <p:nvSpPr>
            <p:cNvPr id="16" name="object 16"/>
            <p:cNvSpPr/>
            <p:nvPr/>
          </p:nvSpPr>
          <p:spPr>
            <a:xfrm>
              <a:off x="3437382" y="5478017"/>
              <a:ext cx="885825" cy="475615"/>
            </a:xfrm>
            <a:custGeom>
              <a:avLst/>
              <a:gdLst/>
              <a:ahLst/>
              <a:cxnLst/>
              <a:rect l="l" t="t" r="r" b="b"/>
              <a:pathLst>
                <a:path w="885825" h="475614">
                  <a:moveTo>
                    <a:pt x="0" y="475487"/>
                  </a:moveTo>
                  <a:lnTo>
                    <a:pt x="885443" y="475487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75487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2826" y="5652261"/>
              <a:ext cx="460375" cy="127000"/>
            </a:xfrm>
            <a:custGeom>
              <a:avLst/>
              <a:gdLst/>
              <a:ahLst/>
              <a:cxnLst/>
              <a:rect l="l" t="t" r="r" b="b"/>
              <a:pathLst>
                <a:path w="460375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127000" y="73025"/>
                  </a:lnTo>
                  <a:lnTo>
                    <a:pt x="114300" y="73025"/>
                  </a:lnTo>
                  <a:lnTo>
                    <a:pt x="114300" y="53975"/>
                  </a:lnTo>
                  <a:lnTo>
                    <a:pt x="127000" y="53975"/>
                  </a:lnTo>
                  <a:lnTo>
                    <a:pt x="127000" y="0"/>
                  </a:lnTo>
                  <a:close/>
                </a:path>
                <a:path w="460375" h="127000">
                  <a:moveTo>
                    <a:pt x="127000" y="53975"/>
                  </a:moveTo>
                  <a:lnTo>
                    <a:pt x="114300" y="53975"/>
                  </a:lnTo>
                  <a:lnTo>
                    <a:pt x="114300" y="73025"/>
                  </a:lnTo>
                  <a:lnTo>
                    <a:pt x="127000" y="73025"/>
                  </a:lnTo>
                  <a:lnTo>
                    <a:pt x="127000" y="53975"/>
                  </a:lnTo>
                  <a:close/>
                </a:path>
                <a:path w="460375" h="127000">
                  <a:moveTo>
                    <a:pt x="459866" y="53975"/>
                  </a:moveTo>
                  <a:lnTo>
                    <a:pt x="127000" y="53975"/>
                  </a:lnTo>
                  <a:lnTo>
                    <a:pt x="127000" y="73025"/>
                  </a:lnTo>
                  <a:lnTo>
                    <a:pt x="459866" y="73025"/>
                  </a:lnTo>
                  <a:lnTo>
                    <a:pt x="459866" y="539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3758" y="1340230"/>
              <a:ext cx="1826640" cy="23622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93870" y="1587245"/>
              <a:ext cx="224154" cy="3801110"/>
            </a:xfrm>
            <a:custGeom>
              <a:avLst/>
              <a:gdLst/>
              <a:ahLst/>
              <a:cxnLst/>
              <a:rect l="l" t="t" r="r" b="b"/>
              <a:pathLst>
                <a:path w="224154" h="3801110">
                  <a:moveTo>
                    <a:pt x="0" y="0"/>
                  </a:moveTo>
                  <a:lnTo>
                    <a:pt x="56529" y="34741"/>
                  </a:lnTo>
                  <a:lnTo>
                    <a:pt x="79200" y="74533"/>
                  </a:lnTo>
                  <a:lnTo>
                    <a:pt x="96717" y="126040"/>
                  </a:lnTo>
                  <a:lnTo>
                    <a:pt x="108011" y="186839"/>
                  </a:lnTo>
                  <a:lnTo>
                    <a:pt x="112013" y="254507"/>
                  </a:lnTo>
                  <a:lnTo>
                    <a:pt x="112013" y="1645919"/>
                  </a:lnTo>
                  <a:lnTo>
                    <a:pt x="116016" y="1713588"/>
                  </a:lnTo>
                  <a:lnTo>
                    <a:pt x="127310" y="1774387"/>
                  </a:lnTo>
                  <a:lnTo>
                    <a:pt x="144827" y="1825894"/>
                  </a:lnTo>
                  <a:lnTo>
                    <a:pt x="167498" y="1865686"/>
                  </a:lnTo>
                  <a:lnTo>
                    <a:pt x="224027" y="1900427"/>
                  </a:lnTo>
                  <a:lnTo>
                    <a:pt x="194255" y="1909517"/>
                  </a:lnTo>
                  <a:lnTo>
                    <a:pt x="144827" y="1974961"/>
                  </a:lnTo>
                  <a:lnTo>
                    <a:pt x="127310" y="2026468"/>
                  </a:lnTo>
                  <a:lnTo>
                    <a:pt x="116016" y="2087267"/>
                  </a:lnTo>
                  <a:lnTo>
                    <a:pt x="112013" y="2154935"/>
                  </a:lnTo>
                  <a:lnTo>
                    <a:pt x="112013" y="3546348"/>
                  </a:lnTo>
                  <a:lnTo>
                    <a:pt x="108011" y="3614016"/>
                  </a:lnTo>
                  <a:lnTo>
                    <a:pt x="96717" y="3674815"/>
                  </a:lnTo>
                  <a:lnTo>
                    <a:pt x="79200" y="3726322"/>
                  </a:lnTo>
                  <a:lnTo>
                    <a:pt x="56529" y="3766114"/>
                  </a:lnTo>
                  <a:lnTo>
                    <a:pt x="29772" y="3791766"/>
                  </a:lnTo>
                  <a:lnTo>
                    <a:pt x="0" y="3800855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34865" y="3263900"/>
            <a:ext cx="6705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25" dirty="0">
                <a:latin typeface="Cambria"/>
                <a:cs typeface="Cambria"/>
              </a:rPr>
              <a:t>F</a:t>
            </a:r>
            <a:r>
              <a:rPr sz="1600" spc="10" dirty="0">
                <a:latin typeface="Cambria"/>
                <a:cs typeface="Cambria"/>
              </a:rPr>
              <a:t>r</a:t>
            </a:r>
            <a:r>
              <a:rPr sz="1600" spc="70" dirty="0">
                <a:latin typeface="Cambria"/>
                <a:cs typeface="Cambria"/>
              </a:rPr>
              <a:t>ee</a:t>
            </a:r>
            <a:r>
              <a:rPr sz="1600" spc="225" dirty="0">
                <a:latin typeface="Cambria"/>
                <a:cs typeface="Cambria"/>
              </a:rPr>
              <a:t>z</a:t>
            </a:r>
            <a:r>
              <a:rPr sz="1600" spc="40" dirty="0">
                <a:latin typeface="Cambria"/>
                <a:cs typeface="Cambria"/>
              </a:rPr>
              <a:t>e  </a:t>
            </a:r>
            <a:r>
              <a:rPr sz="1600" spc="90" dirty="0">
                <a:latin typeface="Cambria"/>
                <a:cs typeface="Cambria"/>
              </a:rPr>
              <a:t>these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43017" y="5532221"/>
            <a:ext cx="5492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85" dirty="0">
                <a:latin typeface="Cambria"/>
                <a:cs typeface="Cambria"/>
              </a:rPr>
              <a:t>T</a:t>
            </a:r>
            <a:r>
              <a:rPr sz="1600" spc="45" dirty="0">
                <a:latin typeface="Cambria"/>
                <a:cs typeface="Cambria"/>
              </a:rPr>
              <a:t>r</a:t>
            </a:r>
            <a:r>
              <a:rPr sz="1600" spc="80" dirty="0">
                <a:latin typeface="Cambria"/>
                <a:cs typeface="Cambria"/>
              </a:rPr>
              <a:t>ain</a:t>
            </a:r>
            <a:endParaRPr sz="16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90" dirty="0">
                <a:latin typeface="Cambria"/>
                <a:cs typeface="Cambria"/>
              </a:rPr>
              <a:t>this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68465" y="1232916"/>
            <a:ext cx="1490345" cy="4797425"/>
            <a:chOff x="6768465" y="1232916"/>
            <a:chExt cx="1490345" cy="479742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8856" y="1232916"/>
              <a:ext cx="694944" cy="476097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777990" y="4382261"/>
              <a:ext cx="885825" cy="1638300"/>
            </a:xfrm>
            <a:custGeom>
              <a:avLst/>
              <a:gdLst/>
              <a:ahLst/>
              <a:cxnLst/>
              <a:rect l="l" t="t" r="r" b="b"/>
              <a:pathLst>
                <a:path w="885825" h="1638300">
                  <a:moveTo>
                    <a:pt x="0" y="1638300"/>
                  </a:moveTo>
                  <a:lnTo>
                    <a:pt x="885444" y="1638300"/>
                  </a:lnTo>
                  <a:lnTo>
                    <a:pt x="885444" y="0"/>
                  </a:lnTo>
                  <a:lnTo>
                    <a:pt x="0" y="0"/>
                  </a:lnTo>
                  <a:lnTo>
                    <a:pt x="0" y="163830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63434" y="5138674"/>
              <a:ext cx="594995" cy="127000"/>
            </a:xfrm>
            <a:custGeom>
              <a:avLst/>
              <a:gdLst/>
              <a:ahLst/>
              <a:cxnLst/>
              <a:rect l="l" t="t" r="r" b="b"/>
              <a:pathLst>
                <a:path w="594995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127000" y="73025"/>
                  </a:lnTo>
                  <a:lnTo>
                    <a:pt x="114300" y="73025"/>
                  </a:lnTo>
                  <a:lnTo>
                    <a:pt x="114300" y="53975"/>
                  </a:lnTo>
                  <a:lnTo>
                    <a:pt x="127000" y="53975"/>
                  </a:lnTo>
                  <a:lnTo>
                    <a:pt x="127000" y="0"/>
                  </a:lnTo>
                  <a:close/>
                </a:path>
                <a:path w="594995" h="127000">
                  <a:moveTo>
                    <a:pt x="127000" y="53975"/>
                  </a:moveTo>
                  <a:lnTo>
                    <a:pt x="114300" y="53975"/>
                  </a:lnTo>
                  <a:lnTo>
                    <a:pt x="114300" y="73025"/>
                  </a:lnTo>
                  <a:lnTo>
                    <a:pt x="127000" y="73025"/>
                  </a:lnTo>
                  <a:lnTo>
                    <a:pt x="127000" y="53975"/>
                  </a:lnTo>
                  <a:close/>
                </a:path>
                <a:path w="594995" h="127000">
                  <a:moveTo>
                    <a:pt x="594868" y="53975"/>
                  </a:moveTo>
                  <a:lnTo>
                    <a:pt x="127000" y="53975"/>
                  </a:lnTo>
                  <a:lnTo>
                    <a:pt x="127000" y="73025"/>
                  </a:lnTo>
                  <a:lnTo>
                    <a:pt x="594868" y="73025"/>
                  </a:lnTo>
                  <a:lnTo>
                    <a:pt x="594868" y="539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07046" y="1642110"/>
              <a:ext cx="224154" cy="2680970"/>
            </a:xfrm>
            <a:custGeom>
              <a:avLst/>
              <a:gdLst/>
              <a:ahLst/>
              <a:cxnLst/>
              <a:rect l="l" t="t" r="r" b="b"/>
              <a:pathLst>
                <a:path w="224154" h="2680970">
                  <a:moveTo>
                    <a:pt x="0" y="0"/>
                  </a:moveTo>
                  <a:lnTo>
                    <a:pt x="56529" y="34741"/>
                  </a:lnTo>
                  <a:lnTo>
                    <a:pt x="79200" y="74533"/>
                  </a:lnTo>
                  <a:lnTo>
                    <a:pt x="96717" y="126040"/>
                  </a:lnTo>
                  <a:lnTo>
                    <a:pt x="108011" y="186839"/>
                  </a:lnTo>
                  <a:lnTo>
                    <a:pt x="112013" y="254507"/>
                  </a:lnTo>
                  <a:lnTo>
                    <a:pt x="112013" y="1085850"/>
                  </a:lnTo>
                  <a:lnTo>
                    <a:pt x="116016" y="1153518"/>
                  </a:lnTo>
                  <a:lnTo>
                    <a:pt x="127310" y="1214317"/>
                  </a:lnTo>
                  <a:lnTo>
                    <a:pt x="144827" y="1265824"/>
                  </a:lnTo>
                  <a:lnTo>
                    <a:pt x="167498" y="1305616"/>
                  </a:lnTo>
                  <a:lnTo>
                    <a:pt x="224027" y="1340357"/>
                  </a:lnTo>
                  <a:lnTo>
                    <a:pt x="194255" y="1349447"/>
                  </a:lnTo>
                  <a:lnTo>
                    <a:pt x="144827" y="1414891"/>
                  </a:lnTo>
                  <a:lnTo>
                    <a:pt x="127310" y="1466398"/>
                  </a:lnTo>
                  <a:lnTo>
                    <a:pt x="116016" y="1527197"/>
                  </a:lnTo>
                  <a:lnTo>
                    <a:pt x="112013" y="1594865"/>
                  </a:lnTo>
                  <a:lnTo>
                    <a:pt x="112013" y="2426208"/>
                  </a:lnTo>
                  <a:lnTo>
                    <a:pt x="108011" y="2493876"/>
                  </a:lnTo>
                  <a:lnTo>
                    <a:pt x="96717" y="2554675"/>
                  </a:lnTo>
                  <a:lnTo>
                    <a:pt x="79200" y="2606182"/>
                  </a:lnTo>
                  <a:lnTo>
                    <a:pt x="56529" y="2645974"/>
                  </a:lnTo>
                  <a:lnTo>
                    <a:pt x="29772" y="2671626"/>
                  </a:lnTo>
                  <a:lnTo>
                    <a:pt x="0" y="2680716"/>
                  </a:lnTo>
                </a:path>
              </a:pathLst>
            </a:custGeom>
            <a:ln w="1905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955026" y="1104341"/>
            <a:ext cx="1892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85" dirty="0">
                <a:latin typeface="Cambria"/>
                <a:cs typeface="Cambria"/>
              </a:rPr>
              <a:t>3.</a:t>
            </a:r>
            <a:r>
              <a:rPr sz="1600" spc="105" dirty="0">
                <a:latin typeface="Cambria"/>
                <a:cs typeface="Cambria"/>
              </a:rPr>
              <a:t> </a:t>
            </a:r>
            <a:r>
              <a:rPr sz="1600" spc="100" dirty="0">
                <a:latin typeface="Cambria"/>
                <a:cs typeface="Cambria"/>
              </a:rPr>
              <a:t>Medium</a:t>
            </a:r>
            <a:r>
              <a:rPr sz="1600" spc="110" dirty="0">
                <a:latin typeface="Cambria"/>
                <a:cs typeface="Cambria"/>
              </a:rPr>
              <a:t> </a:t>
            </a:r>
            <a:r>
              <a:rPr sz="1600" spc="75" dirty="0">
                <a:latin typeface="Cambria"/>
                <a:cs typeface="Cambria"/>
              </a:rPr>
              <a:t>dataset: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67726" y="1373758"/>
            <a:ext cx="1166774" cy="23622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955026" y="1836547"/>
            <a:ext cx="2052955" cy="1251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95" dirty="0">
                <a:solidFill>
                  <a:srgbClr val="FF0000"/>
                </a:solidFill>
                <a:latin typeface="Cambria"/>
                <a:cs typeface="Cambria"/>
              </a:rPr>
              <a:t>more</a:t>
            </a:r>
            <a:r>
              <a:rPr sz="1600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95" dirty="0">
                <a:solidFill>
                  <a:srgbClr val="FF0000"/>
                </a:solidFill>
                <a:latin typeface="Cambria"/>
                <a:cs typeface="Cambria"/>
              </a:rPr>
              <a:t>data</a:t>
            </a:r>
            <a:r>
              <a:rPr sz="1600" spc="13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85" dirty="0">
                <a:solidFill>
                  <a:srgbClr val="FF0000"/>
                </a:solidFill>
                <a:latin typeface="Cambria"/>
                <a:cs typeface="Cambria"/>
              </a:rPr>
              <a:t>=</a:t>
            </a:r>
            <a:r>
              <a:rPr sz="1600" spc="1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Cambria"/>
                <a:cs typeface="Cambria"/>
              </a:rPr>
              <a:t>retrain </a:t>
            </a:r>
            <a:r>
              <a:rPr sz="1600" spc="7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95" dirty="0">
                <a:solidFill>
                  <a:srgbClr val="FF0000"/>
                </a:solidFill>
                <a:latin typeface="Cambria"/>
                <a:cs typeface="Cambria"/>
              </a:rPr>
              <a:t>more</a:t>
            </a:r>
            <a:r>
              <a:rPr sz="1600" spc="11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135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1600" spc="1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90" dirty="0">
                <a:solidFill>
                  <a:srgbClr val="FF0000"/>
                </a:solidFill>
                <a:latin typeface="Cambria"/>
                <a:cs typeface="Cambria"/>
              </a:rPr>
              <a:t>the</a:t>
            </a:r>
            <a:r>
              <a:rPr sz="1600" spc="10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80" dirty="0">
                <a:solidFill>
                  <a:srgbClr val="FF0000"/>
                </a:solidFill>
                <a:latin typeface="Cambria"/>
                <a:cs typeface="Cambria"/>
              </a:rPr>
              <a:t>network </a:t>
            </a:r>
            <a:r>
              <a:rPr sz="1600" spc="-34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5" dirty="0">
                <a:solidFill>
                  <a:srgbClr val="FF0000"/>
                </a:solidFill>
                <a:latin typeface="Cambria"/>
                <a:cs typeface="Cambria"/>
              </a:rPr>
              <a:t>(or</a:t>
            </a:r>
            <a:r>
              <a:rPr sz="1600" spc="16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Cambria"/>
                <a:cs typeface="Cambria"/>
              </a:rPr>
              <a:t>all</a:t>
            </a:r>
            <a:r>
              <a:rPr sz="1600" spc="14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spc="135" dirty="0">
                <a:solidFill>
                  <a:srgbClr val="FF0000"/>
                </a:solidFill>
                <a:latin typeface="Cambria"/>
                <a:cs typeface="Cambria"/>
              </a:rPr>
              <a:t>of</a:t>
            </a:r>
            <a:r>
              <a:rPr sz="1600" spc="1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600" dirty="0">
                <a:solidFill>
                  <a:srgbClr val="FF0000"/>
                </a:solidFill>
                <a:latin typeface="Cambria"/>
                <a:cs typeface="Cambria"/>
              </a:rPr>
              <a:t>it)</a:t>
            </a: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Cambria"/>
              <a:cs typeface="Cambria"/>
            </a:endParaRPr>
          </a:p>
          <a:p>
            <a:pPr marL="28575">
              <a:lnSpc>
                <a:spcPct val="100000"/>
              </a:lnSpc>
            </a:pPr>
            <a:r>
              <a:rPr sz="1600" spc="75" dirty="0">
                <a:latin typeface="Cambria"/>
                <a:cs typeface="Cambria"/>
              </a:rPr>
              <a:t>Freeze</a:t>
            </a:r>
            <a:r>
              <a:rPr sz="1600" spc="95" dirty="0">
                <a:latin typeface="Cambria"/>
                <a:cs typeface="Cambria"/>
              </a:rPr>
              <a:t> </a:t>
            </a:r>
            <a:r>
              <a:rPr sz="1600" spc="90" dirty="0">
                <a:latin typeface="Cambria"/>
                <a:cs typeface="Cambria"/>
              </a:rPr>
              <a:t>these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37295" y="5038090"/>
            <a:ext cx="987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latin typeface="Cambria"/>
                <a:cs typeface="Cambria"/>
              </a:rPr>
              <a:t>Train</a:t>
            </a:r>
            <a:r>
              <a:rPr sz="1600" spc="90" dirty="0">
                <a:latin typeface="Cambria"/>
                <a:cs typeface="Cambria"/>
              </a:rPr>
              <a:t> this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" y="86614"/>
            <a:ext cx="4386580" cy="5318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59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59" y="3409188"/>
            <a:ext cx="2970276" cy="19354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48080" y="683412"/>
            <a:ext cx="9933305" cy="5299710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25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200" spc="95" dirty="0">
                <a:solidFill>
                  <a:srgbClr val="FF0000"/>
                </a:solidFill>
                <a:latin typeface="Cambria"/>
                <a:cs typeface="Cambria"/>
              </a:rPr>
              <a:t>What</a:t>
            </a:r>
            <a:r>
              <a:rPr sz="2200" spc="2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0000"/>
                </a:solidFill>
                <a:latin typeface="Cambria"/>
                <a:cs typeface="Cambria"/>
              </a:rPr>
              <a:t>Is</a:t>
            </a:r>
            <a:r>
              <a:rPr sz="2200" spc="17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00"/>
                </a:solidFill>
                <a:latin typeface="Cambria"/>
                <a:cs typeface="Cambria"/>
              </a:rPr>
              <a:t>Transfer</a:t>
            </a:r>
            <a:r>
              <a:rPr sz="2200" spc="2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0000"/>
                </a:solidFill>
                <a:latin typeface="Cambria"/>
                <a:cs typeface="Cambria"/>
              </a:rPr>
              <a:t>Learning?</a:t>
            </a:r>
            <a:endParaRPr sz="22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  <a:tab pos="678180" algn="l"/>
                <a:tab pos="1932939" algn="l"/>
                <a:tab pos="3284854" algn="l"/>
                <a:tab pos="3888740" algn="l"/>
                <a:tab pos="5516245" algn="l"/>
                <a:tab pos="5967730" algn="l"/>
                <a:tab pos="6467475" algn="l"/>
                <a:tab pos="7633334" algn="l"/>
                <a:tab pos="8776335" algn="l"/>
              </a:tabLst>
            </a:pPr>
            <a:r>
              <a:rPr sz="2200" spc="60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2200" spc="100" dirty="0">
                <a:solidFill>
                  <a:srgbClr val="5E5E5E"/>
                </a:solidFill>
                <a:latin typeface="Cambria"/>
                <a:cs typeface="Cambria"/>
              </a:rPr>
              <a:t>n</a:t>
            </a:r>
            <a:r>
              <a:rPr sz="2200" dirty="0">
                <a:solidFill>
                  <a:srgbClr val="5E5E5E"/>
                </a:solidFill>
                <a:latin typeface="Cambria"/>
                <a:cs typeface="Cambria"/>
              </a:rPr>
              <a:t>	</a:t>
            </a:r>
            <a:r>
              <a:rPr sz="2200" spc="120" dirty="0">
                <a:solidFill>
                  <a:srgbClr val="5E5E5E"/>
                </a:solidFill>
                <a:latin typeface="Cambria"/>
                <a:cs typeface="Cambria"/>
              </a:rPr>
              <a:t>transfer</a:t>
            </a:r>
            <a:r>
              <a:rPr sz="2200" dirty="0">
                <a:solidFill>
                  <a:srgbClr val="5E5E5E"/>
                </a:solidFill>
                <a:latin typeface="Cambria"/>
                <a:cs typeface="Cambria"/>
              </a:rPr>
              <a:t>	</a:t>
            </a:r>
            <a:r>
              <a:rPr sz="2200" spc="85" dirty="0">
                <a:solidFill>
                  <a:srgbClr val="5E5E5E"/>
                </a:solidFill>
                <a:latin typeface="Cambria"/>
                <a:cs typeface="Cambria"/>
              </a:rPr>
              <a:t>le</a:t>
            </a:r>
            <a:r>
              <a:rPr sz="2200" spc="105" dirty="0">
                <a:solidFill>
                  <a:srgbClr val="5E5E5E"/>
                </a:solidFill>
                <a:latin typeface="Cambria"/>
                <a:cs typeface="Cambria"/>
              </a:rPr>
              <a:t>arn</a:t>
            </a:r>
            <a:r>
              <a:rPr sz="2200" spc="65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2200" spc="150" dirty="0">
                <a:solidFill>
                  <a:srgbClr val="5E5E5E"/>
                </a:solidFill>
                <a:latin typeface="Cambria"/>
                <a:cs typeface="Cambria"/>
              </a:rPr>
              <a:t>n</a:t>
            </a:r>
            <a:r>
              <a:rPr sz="2200" spc="145" dirty="0">
                <a:solidFill>
                  <a:srgbClr val="5E5E5E"/>
                </a:solidFill>
                <a:latin typeface="Cambria"/>
                <a:cs typeface="Cambria"/>
              </a:rPr>
              <a:t>g,</a:t>
            </a:r>
            <a:r>
              <a:rPr sz="2200" dirty="0">
                <a:solidFill>
                  <a:srgbClr val="5E5E5E"/>
                </a:solidFill>
                <a:latin typeface="Cambria"/>
                <a:cs typeface="Cambria"/>
              </a:rPr>
              <a:t>	</a:t>
            </a:r>
            <a:r>
              <a:rPr sz="2200" spc="125" dirty="0">
                <a:solidFill>
                  <a:srgbClr val="5E5E5E"/>
                </a:solidFill>
                <a:latin typeface="Cambria"/>
                <a:cs typeface="Cambria"/>
              </a:rPr>
              <a:t>the</a:t>
            </a:r>
            <a:r>
              <a:rPr sz="2200" dirty="0">
                <a:solidFill>
                  <a:srgbClr val="5E5E5E"/>
                </a:solidFill>
                <a:latin typeface="Cambria"/>
                <a:cs typeface="Cambria"/>
              </a:rPr>
              <a:t>	</a:t>
            </a:r>
            <a:r>
              <a:rPr sz="2200" spc="114" dirty="0">
                <a:solidFill>
                  <a:srgbClr val="5E5E5E"/>
                </a:solidFill>
                <a:latin typeface="Cambria"/>
                <a:cs typeface="Cambria"/>
              </a:rPr>
              <a:t>kno</a:t>
            </a:r>
            <a:r>
              <a:rPr sz="2200" spc="170" dirty="0">
                <a:solidFill>
                  <a:srgbClr val="5E5E5E"/>
                </a:solidFill>
                <a:latin typeface="Cambria"/>
                <a:cs typeface="Cambria"/>
              </a:rPr>
              <a:t>w</a:t>
            </a:r>
            <a:r>
              <a:rPr sz="2200" spc="95" dirty="0">
                <a:solidFill>
                  <a:srgbClr val="5E5E5E"/>
                </a:solidFill>
                <a:latin typeface="Cambria"/>
                <a:cs typeface="Cambria"/>
              </a:rPr>
              <a:t>l</a:t>
            </a:r>
            <a:r>
              <a:rPr sz="2200" spc="150" dirty="0">
                <a:solidFill>
                  <a:srgbClr val="5E5E5E"/>
                </a:solidFill>
                <a:latin typeface="Cambria"/>
                <a:cs typeface="Cambria"/>
              </a:rPr>
              <a:t>ed</a:t>
            </a:r>
            <a:r>
              <a:rPr sz="2200" spc="125" dirty="0">
                <a:solidFill>
                  <a:srgbClr val="5E5E5E"/>
                </a:solidFill>
                <a:latin typeface="Cambria"/>
                <a:cs typeface="Cambria"/>
              </a:rPr>
              <a:t>g</a:t>
            </a:r>
            <a:r>
              <a:rPr sz="2200" spc="90" dirty="0">
                <a:solidFill>
                  <a:srgbClr val="5E5E5E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5E5E5E"/>
                </a:solidFill>
                <a:latin typeface="Cambria"/>
                <a:cs typeface="Cambria"/>
              </a:rPr>
              <a:t>	</a:t>
            </a:r>
            <a:r>
              <a:rPr sz="2200" spc="215" dirty="0">
                <a:solidFill>
                  <a:srgbClr val="5E5E5E"/>
                </a:solidFill>
                <a:latin typeface="Cambria"/>
                <a:cs typeface="Cambria"/>
              </a:rPr>
              <a:t>o</a:t>
            </a:r>
            <a:r>
              <a:rPr sz="2200" spc="135" dirty="0">
                <a:solidFill>
                  <a:srgbClr val="5E5E5E"/>
                </a:solidFill>
                <a:latin typeface="Cambria"/>
                <a:cs typeface="Cambria"/>
              </a:rPr>
              <a:t>f</a:t>
            </a:r>
            <a:r>
              <a:rPr sz="2200" dirty="0">
                <a:solidFill>
                  <a:srgbClr val="5E5E5E"/>
                </a:solidFill>
                <a:latin typeface="Cambria"/>
                <a:cs typeface="Cambria"/>
              </a:rPr>
              <a:t>	</a:t>
            </a:r>
            <a:r>
              <a:rPr sz="2200" spc="135" dirty="0">
                <a:solidFill>
                  <a:srgbClr val="5E5E5E"/>
                </a:solidFill>
                <a:latin typeface="Cambria"/>
                <a:cs typeface="Cambria"/>
              </a:rPr>
              <a:t>a</a:t>
            </a:r>
            <a:r>
              <a:rPr sz="2200" spc="145" dirty="0">
                <a:solidFill>
                  <a:srgbClr val="5E5E5E"/>
                </a:solidFill>
                <a:latin typeface="Cambria"/>
                <a:cs typeface="Cambria"/>
              </a:rPr>
              <a:t>n</a:t>
            </a:r>
            <a:r>
              <a:rPr sz="2200" dirty="0">
                <a:solidFill>
                  <a:srgbClr val="5E5E5E"/>
                </a:solidFill>
                <a:latin typeface="Cambria"/>
                <a:cs typeface="Cambria"/>
              </a:rPr>
              <a:t>	</a:t>
            </a:r>
            <a:r>
              <a:rPr sz="2200" spc="130" dirty="0">
                <a:solidFill>
                  <a:srgbClr val="5E5E5E"/>
                </a:solidFill>
                <a:latin typeface="Cambria"/>
                <a:cs typeface="Cambria"/>
              </a:rPr>
              <a:t>a</a:t>
            </a:r>
            <a:r>
              <a:rPr sz="2200" spc="60" dirty="0">
                <a:solidFill>
                  <a:srgbClr val="5E5E5E"/>
                </a:solidFill>
                <a:latin typeface="Cambria"/>
                <a:cs typeface="Cambria"/>
              </a:rPr>
              <a:t>l</a:t>
            </a:r>
            <a:r>
              <a:rPr sz="2200" spc="85" dirty="0">
                <a:solidFill>
                  <a:srgbClr val="5E5E5E"/>
                </a:solidFill>
                <a:latin typeface="Cambria"/>
                <a:cs typeface="Cambria"/>
              </a:rPr>
              <a:t>re</a:t>
            </a:r>
            <a:r>
              <a:rPr sz="2200" spc="100" dirty="0">
                <a:solidFill>
                  <a:srgbClr val="5E5E5E"/>
                </a:solidFill>
                <a:latin typeface="Cambria"/>
                <a:cs typeface="Cambria"/>
              </a:rPr>
              <a:t>a</a:t>
            </a:r>
            <a:r>
              <a:rPr sz="2200" spc="145" dirty="0">
                <a:solidFill>
                  <a:srgbClr val="5E5E5E"/>
                </a:solidFill>
                <a:latin typeface="Cambria"/>
                <a:cs typeface="Cambria"/>
              </a:rPr>
              <a:t>dy</a:t>
            </a:r>
            <a:r>
              <a:rPr sz="2200" dirty="0">
                <a:solidFill>
                  <a:srgbClr val="5E5E5E"/>
                </a:solidFill>
                <a:latin typeface="Cambria"/>
                <a:cs typeface="Cambria"/>
              </a:rPr>
              <a:t>	</a:t>
            </a:r>
            <a:r>
              <a:rPr sz="2200" spc="85" dirty="0">
                <a:solidFill>
                  <a:srgbClr val="5E5E5E"/>
                </a:solidFill>
                <a:latin typeface="Cambria"/>
                <a:cs typeface="Cambria"/>
              </a:rPr>
              <a:t>tr</a:t>
            </a:r>
            <a:r>
              <a:rPr sz="2200" spc="100" dirty="0">
                <a:solidFill>
                  <a:srgbClr val="5E5E5E"/>
                </a:solidFill>
                <a:latin typeface="Cambria"/>
                <a:cs typeface="Cambria"/>
              </a:rPr>
              <a:t>a</a:t>
            </a:r>
            <a:r>
              <a:rPr sz="2200" spc="65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2200" spc="150" dirty="0">
                <a:solidFill>
                  <a:srgbClr val="5E5E5E"/>
                </a:solidFill>
                <a:latin typeface="Cambria"/>
                <a:cs typeface="Cambria"/>
              </a:rPr>
              <a:t>n</a:t>
            </a:r>
            <a:r>
              <a:rPr sz="2200" spc="100" dirty="0">
                <a:solidFill>
                  <a:srgbClr val="5E5E5E"/>
                </a:solidFill>
                <a:latin typeface="Cambria"/>
                <a:cs typeface="Cambria"/>
              </a:rPr>
              <a:t>e</a:t>
            </a:r>
            <a:r>
              <a:rPr sz="2200" spc="185" dirty="0">
                <a:solidFill>
                  <a:srgbClr val="5E5E5E"/>
                </a:solidFill>
                <a:latin typeface="Cambria"/>
                <a:cs typeface="Cambria"/>
              </a:rPr>
              <a:t>d</a:t>
            </a:r>
            <a:r>
              <a:rPr sz="2200" dirty="0">
                <a:solidFill>
                  <a:srgbClr val="5E5E5E"/>
                </a:solidFill>
                <a:latin typeface="Cambria"/>
                <a:cs typeface="Cambria"/>
              </a:rPr>
              <a:t>	</a:t>
            </a:r>
            <a:r>
              <a:rPr sz="2200" spc="250" dirty="0">
                <a:solidFill>
                  <a:srgbClr val="5E5E5E"/>
                </a:solidFill>
                <a:latin typeface="Cambria"/>
                <a:cs typeface="Cambria"/>
              </a:rPr>
              <a:t>m</a:t>
            </a:r>
            <a:r>
              <a:rPr sz="2200" spc="135" dirty="0">
                <a:solidFill>
                  <a:srgbClr val="5E5E5E"/>
                </a:solidFill>
                <a:latin typeface="Cambria"/>
                <a:cs typeface="Cambria"/>
              </a:rPr>
              <a:t>ac</a:t>
            </a:r>
            <a:r>
              <a:rPr sz="2200" spc="145" dirty="0">
                <a:solidFill>
                  <a:srgbClr val="5E5E5E"/>
                </a:solidFill>
                <a:latin typeface="Cambria"/>
                <a:cs typeface="Cambria"/>
              </a:rPr>
              <a:t>h</a:t>
            </a:r>
            <a:r>
              <a:rPr sz="2200" spc="65" dirty="0">
                <a:solidFill>
                  <a:srgbClr val="5E5E5E"/>
                </a:solidFill>
                <a:latin typeface="Cambria"/>
                <a:cs typeface="Cambria"/>
              </a:rPr>
              <a:t>i</a:t>
            </a:r>
            <a:r>
              <a:rPr sz="2200" spc="120" dirty="0">
                <a:solidFill>
                  <a:srgbClr val="5E5E5E"/>
                </a:solidFill>
                <a:latin typeface="Cambria"/>
                <a:cs typeface="Cambria"/>
              </a:rPr>
              <a:t>ne</a:t>
            </a:r>
            <a:endParaRPr sz="2200">
              <a:latin typeface="Cambria"/>
              <a:cs typeface="Cambria"/>
            </a:endParaRPr>
          </a:p>
          <a:p>
            <a:pPr marL="240665" algn="just">
              <a:lnSpc>
                <a:spcPct val="100000"/>
              </a:lnSpc>
              <a:spcBef>
                <a:spcPts val="1320"/>
              </a:spcBef>
            </a:pPr>
            <a:r>
              <a:rPr sz="2200" spc="105" dirty="0">
                <a:solidFill>
                  <a:srgbClr val="5E5E5E"/>
                </a:solidFill>
                <a:latin typeface="Cambria"/>
                <a:cs typeface="Cambria"/>
              </a:rPr>
              <a:t>learning</a:t>
            </a:r>
            <a:r>
              <a:rPr sz="2200" spc="21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5E5E5E"/>
                </a:solidFill>
                <a:latin typeface="Cambria"/>
                <a:cs typeface="Cambria"/>
              </a:rPr>
              <a:t>model</a:t>
            </a:r>
            <a:r>
              <a:rPr sz="2200" spc="21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5E5E5E"/>
                </a:solidFill>
                <a:latin typeface="Cambria"/>
                <a:cs typeface="Cambria"/>
              </a:rPr>
              <a:t>is</a:t>
            </a:r>
            <a:r>
              <a:rPr sz="2200" spc="18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5E5E5E"/>
                </a:solidFill>
                <a:latin typeface="Cambria"/>
                <a:cs typeface="Cambria"/>
              </a:rPr>
              <a:t>applied</a:t>
            </a:r>
            <a:r>
              <a:rPr sz="2200" spc="254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5E5E5E"/>
                </a:solidFill>
                <a:latin typeface="Cambria"/>
                <a:cs typeface="Cambria"/>
              </a:rPr>
              <a:t>to</a:t>
            </a:r>
            <a:r>
              <a:rPr sz="2200" spc="18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5E5E5E"/>
                </a:solidFill>
                <a:latin typeface="Cambria"/>
                <a:cs typeface="Cambria"/>
              </a:rPr>
              <a:t>a</a:t>
            </a:r>
            <a:r>
              <a:rPr sz="2200" spc="204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5E5E5E"/>
                </a:solidFill>
                <a:latin typeface="Cambria"/>
                <a:cs typeface="Cambria"/>
              </a:rPr>
              <a:t>different</a:t>
            </a:r>
            <a:r>
              <a:rPr sz="2200" spc="19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5E5E5E"/>
                </a:solidFill>
                <a:latin typeface="Cambria"/>
                <a:cs typeface="Cambria"/>
              </a:rPr>
              <a:t>but</a:t>
            </a:r>
            <a:r>
              <a:rPr sz="2200" spc="19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5E5E5E"/>
                </a:solidFill>
                <a:latin typeface="Cambria"/>
                <a:cs typeface="Cambria"/>
              </a:rPr>
              <a:t>related</a:t>
            </a:r>
            <a:r>
              <a:rPr sz="2200" spc="204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5E5E5E"/>
                </a:solidFill>
                <a:latin typeface="Cambria"/>
                <a:cs typeface="Cambria"/>
              </a:rPr>
              <a:t>problem.</a:t>
            </a:r>
            <a:endParaRPr sz="2200">
              <a:latin typeface="Cambria"/>
              <a:cs typeface="Cambria"/>
            </a:endParaRPr>
          </a:p>
          <a:p>
            <a:pPr marL="318135" marR="2061845" lvl="1" indent="-228600" algn="just">
              <a:lnSpc>
                <a:spcPct val="150100"/>
              </a:lnSpc>
              <a:spcBef>
                <a:spcPts val="1465"/>
              </a:spcBef>
              <a:buClr>
                <a:srgbClr val="E84B21"/>
              </a:buClr>
              <a:buSzPct val="75000"/>
              <a:buFont typeface="Wingdings"/>
              <a:buChar char=""/>
              <a:tabLst>
                <a:tab pos="318770" algn="l"/>
              </a:tabLst>
            </a:pPr>
            <a:r>
              <a:rPr sz="2200" spc="135" dirty="0">
                <a:solidFill>
                  <a:srgbClr val="505046"/>
                </a:solidFill>
                <a:latin typeface="Cambria"/>
                <a:cs typeface="Cambria"/>
              </a:rPr>
              <a:t>The </a:t>
            </a:r>
            <a:r>
              <a:rPr sz="2200" spc="110" dirty="0">
                <a:solidFill>
                  <a:srgbClr val="505046"/>
                </a:solidFill>
                <a:latin typeface="Cambria"/>
                <a:cs typeface="Cambria"/>
              </a:rPr>
              <a:t>general</a:t>
            </a:r>
            <a:r>
              <a:rPr sz="2200" spc="114" dirty="0">
                <a:solidFill>
                  <a:srgbClr val="505046"/>
                </a:solidFill>
                <a:latin typeface="Cambria"/>
                <a:cs typeface="Cambria"/>
              </a:rPr>
              <a:t> idea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505046"/>
                </a:solidFill>
                <a:latin typeface="Cambria"/>
                <a:cs typeface="Cambria"/>
              </a:rPr>
              <a:t>is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505046"/>
                </a:solidFill>
                <a:latin typeface="Cambria"/>
                <a:cs typeface="Cambria"/>
              </a:rPr>
              <a:t>to </a:t>
            </a:r>
            <a:r>
              <a:rPr sz="2200" spc="135" dirty="0">
                <a:solidFill>
                  <a:srgbClr val="505046"/>
                </a:solidFill>
                <a:latin typeface="Cambria"/>
                <a:cs typeface="Cambria"/>
              </a:rPr>
              <a:t>use 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the</a:t>
            </a:r>
            <a:r>
              <a:rPr sz="2200" spc="125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knowledge</a:t>
            </a:r>
            <a:r>
              <a:rPr sz="2200" spc="125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75" dirty="0">
                <a:solidFill>
                  <a:srgbClr val="505046"/>
                </a:solidFill>
                <a:latin typeface="Cambria"/>
                <a:cs typeface="Cambria"/>
              </a:rPr>
              <a:t>of </a:t>
            </a:r>
            <a:r>
              <a:rPr sz="2200" spc="114" dirty="0">
                <a:solidFill>
                  <a:srgbClr val="505046"/>
                </a:solidFill>
                <a:latin typeface="Cambria"/>
                <a:cs typeface="Cambria"/>
              </a:rPr>
              <a:t>a  </a:t>
            </a:r>
            <a:r>
              <a:rPr sz="2200" spc="150" dirty="0">
                <a:solidFill>
                  <a:srgbClr val="505046"/>
                </a:solidFill>
                <a:latin typeface="Cambria"/>
                <a:cs typeface="Cambria"/>
              </a:rPr>
              <a:t>model </a:t>
            </a:r>
            <a:r>
              <a:rPr sz="2200" spc="155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0066"/>
                </a:solidFill>
                <a:latin typeface="Cambria"/>
                <a:cs typeface="Cambria"/>
              </a:rPr>
              <a:t>(that</a:t>
            </a:r>
            <a:r>
              <a:rPr sz="2000" spc="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learned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50" dirty="0">
                <a:solidFill>
                  <a:srgbClr val="FF0066"/>
                </a:solidFill>
                <a:latin typeface="Cambria"/>
                <a:cs typeface="Cambria"/>
              </a:rPr>
              <a:t>from</a:t>
            </a:r>
            <a:r>
              <a:rPr sz="2000" spc="15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a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FF0066"/>
                </a:solidFill>
                <a:latin typeface="Cambria"/>
                <a:cs typeface="Cambria"/>
              </a:rPr>
              <a:t>task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0066"/>
                </a:solidFill>
                <a:latin typeface="Cambria"/>
                <a:cs typeface="Cambria"/>
              </a:rPr>
              <a:t>with</a:t>
            </a:r>
            <a:r>
              <a:rPr sz="2000" spc="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a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lot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FF0066"/>
                </a:solidFill>
                <a:latin typeface="Cambria"/>
                <a:cs typeface="Cambria"/>
              </a:rPr>
              <a:t>of</a:t>
            </a:r>
            <a:r>
              <a:rPr sz="2000" spc="1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0066"/>
                </a:solidFill>
                <a:latin typeface="Cambria"/>
                <a:cs typeface="Cambria"/>
              </a:rPr>
              <a:t>available</a:t>
            </a:r>
            <a:r>
              <a:rPr sz="2000" spc="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labeled 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training</a:t>
            </a: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0066"/>
                </a:solidFill>
                <a:latin typeface="Cambria"/>
                <a:cs typeface="Cambria"/>
              </a:rPr>
              <a:t>data)</a:t>
            </a:r>
            <a:r>
              <a:rPr sz="2000" spc="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505046"/>
                </a:solidFill>
                <a:latin typeface="Cambria"/>
                <a:cs typeface="Cambria"/>
              </a:rPr>
              <a:t>in</a:t>
            </a:r>
            <a:r>
              <a:rPr sz="2200" spc="114" dirty="0">
                <a:solidFill>
                  <a:srgbClr val="505046"/>
                </a:solidFill>
                <a:latin typeface="Cambria"/>
                <a:cs typeface="Cambria"/>
              </a:rPr>
              <a:t> a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505046"/>
                </a:solidFill>
                <a:latin typeface="Cambria"/>
                <a:cs typeface="Cambria"/>
              </a:rPr>
              <a:t>new</a:t>
            </a:r>
            <a:r>
              <a:rPr sz="2200" spc="100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505046"/>
                </a:solidFill>
                <a:latin typeface="Cambria"/>
                <a:cs typeface="Cambria"/>
              </a:rPr>
              <a:t>task</a:t>
            </a:r>
            <a:r>
              <a:rPr sz="2200" spc="145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505046"/>
                </a:solidFill>
                <a:latin typeface="Cambria"/>
                <a:cs typeface="Cambria"/>
              </a:rPr>
              <a:t>that  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doesn't  </a:t>
            </a:r>
            <a:r>
              <a:rPr sz="2200" spc="110" dirty="0">
                <a:solidFill>
                  <a:srgbClr val="505046"/>
                </a:solidFill>
                <a:latin typeface="Cambria"/>
                <a:cs typeface="Cambria"/>
              </a:rPr>
              <a:t>have  </a:t>
            </a:r>
            <a:r>
              <a:rPr sz="2200" spc="180" dirty="0">
                <a:solidFill>
                  <a:srgbClr val="505046"/>
                </a:solidFill>
                <a:latin typeface="Cambria"/>
                <a:cs typeface="Cambria"/>
              </a:rPr>
              <a:t>much </a:t>
            </a:r>
            <a:r>
              <a:rPr sz="2200" spc="185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505046"/>
                </a:solidFill>
                <a:latin typeface="Cambria"/>
                <a:cs typeface="Cambria"/>
              </a:rPr>
              <a:t>data.</a:t>
            </a:r>
            <a:endParaRPr sz="2200">
              <a:latin typeface="Cambria"/>
              <a:cs typeface="Cambria"/>
            </a:endParaRPr>
          </a:p>
          <a:p>
            <a:pPr marL="318135" marR="2061845" lvl="1" indent="-228600" algn="just">
              <a:lnSpc>
                <a:spcPct val="150000"/>
              </a:lnSpc>
              <a:spcBef>
                <a:spcPts val="605"/>
              </a:spcBef>
              <a:buClr>
                <a:srgbClr val="E84B21"/>
              </a:buClr>
              <a:buSzPct val="75000"/>
              <a:buFont typeface="Wingdings"/>
              <a:buChar char=""/>
              <a:tabLst>
                <a:tab pos="318770" algn="l"/>
              </a:tabLst>
            </a:pPr>
            <a:r>
              <a:rPr sz="2200" spc="114" dirty="0">
                <a:solidFill>
                  <a:srgbClr val="505046"/>
                </a:solidFill>
                <a:latin typeface="Cambria"/>
                <a:cs typeface="Cambria"/>
              </a:rPr>
              <a:t>Instead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85" dirty="0">
                <a:solidFill>
                  <a:srgbClr val="505046"/>
                </a:solidFill>
                <a:latin typeface="Cambria"/>
                <a:cs typeface="Cambria"/>
              </a:rPr>
              <a:t>of </a:t>
            </a:r>
            <a:r>
              <a:rPr sz="2200" spc="114" dirty="0">
                <a:solidFill>
                  <a:srgbClr val="505046"/>
                </a:solidFill>
                <a:latin typeface="Cambria"/>
                <a:cs typeface="Cambria"/>
              </a:rPr>
              <a:t>starting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505046"/>
                </a:solidFill>
                <a:latin typeface="Cambria"/>
                <a:cs typeface="Cambria"/>
              </a:rPr>
              <a:t>the </a:t>
            </a:r>
            <a:r>
              <a:rPr sz="2200" spc="110" dirty="0">
                <a:solidFill>
                  <a:srgbClr val="505046"/>
                </a:solidFill>
                <a:latin typeface="Cambria"/>
                <a:cs typeface="Cambria"/>
              </a:rPr>
              <a:t>learning  </a:t>
            </a:r>
            <a:r>
              <a:rPr sz="2200" spc="135" dirty="0">
                <a:solidFill>
                  <a:srgbClr val="505046"/>
                </a:solidFill>
                <a:latin typeface="Cambria"/>
                <a:cs typeface="Cambria"/>
              </a:rPr>
              <a:t>process </a:t>
            </a:r>
            <a:r>
              <a:rPr sz="2200" spc="165" dirty="0">
                <a:solidFill>
                  <a:srgbClr val="505046"/>
                </a:solidFill>
                <a:latin typeface="Cambria"/>
                <a:cs typeface="Cambria"/>
              </a:rPr>
              <a:t>from </a:t>
            </a:r>
            <a:r>
              <a:rPr sz="2200" spc="130" dirty="0">
                <a:solidFill>
                  <a:srgbClr val="505046"/>
                </a:solidFill>
                <a:latin typeface="Cambria"/>
                <a:cs typeface="Cambria"/>
              </a:rPr>
              <a:t>scratch, </a:t>
            </a:r>
            <a:r>
              <a:rPr sz="2200" spc="135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505046"/>
                </a:solidFill>
                <a:latin typeface="Cambria"/>
                <a:cs typeface="Cambria"/>
              </a:rPr>
              <a:t>we </a:t>
            </a:r>
            <a:r>
              <a:rPr sz="2200" spc="110" dirty="0">
                <a:solidFill>
                  <a:srgbClr val="505046"/>
                </a:solidFill>
                <a:latin typeface="Cambria"/>
                <a:cs typeface="Cambria"/>
              </a:rPr>
              <a:t>start </a:t>
            </a:r>
            <a:r>
              <a:rPr sz="2200" spc="100" dirty="0">
                <a:solidFill>
                  <a:srgbClr val="505046"/>
                </a:solidFill>
                <a:latin typeface="Cambria"/>
                <a:cs typeface="Cambria"/>
              </a:rPr>
              <a:t>with 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patterns </a:t>
            </a:r>
            <a:r>
              <a:rPr sz="2200" spc="110" dirty="0">
                <a:solidFill>
                  <a:srgbClr val="505046"/>
                </a:solidFill>
                <a:latin typeface="Cambria"/>
                <a:cs typeface="Cambria"/>
              </a:rPr>
              <a:t>learned </a:t>
            </a:r>
            <a:r>
              <a:rPr sz="2200" spc="165" dirty="0">
                <a:solidFill>
                  <a:srgbClr val="505046"/>
                </a:solidFill>
                <a:latin typeface="Cambria"/>
                <a:cs typeface="Cambria"/>
              </a:rPr>
              <a:t>from </a:t>
            </a:r>
            <a:r>
              <a:rPr sz="2200" spc="120" dirty="0">
                <a:solidFill>
                  <a:srgbClr val="505046"/>
                </a:solidFill>
                <a:latin typeface="Cambria"/>
                <a:cs typeface="Cambria"/>
              </a:rPr>
              <a:t>solving </a:t>
            </a:r>
            <a:r>
              <a:rPr sz="2200" spc="114" dirty="0">
                <a:solidFill>
                  <a:srgbClr val="505046"/>
                </a:solidFill>
                <a:latin typeface="Cambria"/>
                <a:cs typeface="Cambria"/>
              </a:rPr>
              <a:t>a </a:t>
            </a:r>
            <a:r>
              <a:rPr sz="2200" spc="105" dirty="0">
                <a:solidFill>
                  <a:srgbClr val="505046"/>
                </a:solidFill>
                <a:latin typeface="Cambria"/>
                <a:cs typeface="Cambria"/>
              </a:rPr>
              <a:t>related </a:t>
            </a:r>
            <a:r>
              <a:rPr sz="2200" spc="110" dirty="0">
                <a:solidFill>
                  <a:srgbClr val="505046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505046"/>
                </a:solidFill>
                <a:latin typeface="Cambria"/>
                <a:cs typeface="Cambria"/>
              </a:rPr>
              <a:t>task.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" y="86614"/>
            <a:ext cx="7201408" cy="5318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60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18478" y="1441958"/>
            <a:ext cx="4006850" cy="295910"/>
            <a:chOff x="6618478" y="1441958"/>
            <a:chExt cx="4006850" cy="29591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8478" y="1441958"/>
              <a:ext cx="847725" cy="2956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5906" y="1441958"/>
              <a:ext cx="676275" cy="295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6926" y="1441958"/>
              <a:ext cx="295655" cy="2956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4754" y="1441958"/>
              <a:ext cx="1107909" cy="2956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8760" y="1441958"/>
              <a:ext cx="1177861" cy="2956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4996" y="1441958"/>
              <a:ext cx="370331" cy="29565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989380" y="1898853"/>
            <a:ext cx="2068830" cy="296545"/>
            <a:chOff x="989380" y="1898853"/>
            <a:chExt cx="2068830" cy="29654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380" y="1898853"/>
              <a:ext cx="544576" cy="2959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7009" y="1898853"/>
              <a:ext cx="700798" cy="2959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806" y="1898853"/>
              <a:ext cx="915669" cy="2959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3666" y="1898853"/>
              <a:ext cx="134112" cy="29596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48080" y="808075"/>
            <a:ext cx="9765665" cy="337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6350" indent="-228600" algn="just">
              <a:lnSpc>
                <a:spcPct val="150000"/>
              </a:lnSpc>
              <a:spcBef>
                <a:spcPts val="10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0" dirty="0">
                <a:solidFill>
                  <a:srgbClr val="5E5E5E"/>
                </a:solidFill>
                <a:latin typeface="Cambria"/>
                <a:cs typeface="Cambria"/>
              </a:rPr>
              <a:t>In </a:t>
            </a:r>
            <a:r>
              <a:rPr sz="2000" spc="105" dirty="0">
                <a:solidFill>
                  <a:srgbClr val="5E5E5E"/>
                </a:solidFill>
                <a:latin typeface="Cambria"/>
                <a:cs typeface="Cambria"/>
              </a:rPr>
              <a:t>neural networks </a:t>
            </a:r>
            <a:r>
              <a:rPr sz="2000" spc="114" dirty="0">
                <a:solidFill>
                  <a:srgbClr val="5E5E5E"/>
                </a:solidFill>
                <a:latin typeface="Cambria"/>
                <a:cs typeface="Cambria"/>
              </a:rPr>
              <a:t>dealing </a:t>
            </a:r>
            <a:r>
              <a:rPr sz="2000" spc="90" dirty="0">
                <a:solidFill>
                  <a:srgbClr val="5E5E5E"/>
                </a:solidFill>
                <a:latin typeface="Cambria"/>
                <a:cs typeface="Cambria"/>
              </a:rPr>
              <a:t>with </a:t>
            </a:r>
            <a:r>
              <a:rPr sz="2000" spc="120" dirty="0">
                <a:solidFill>
                  <a:srgbClr val="5E5E5E"/>
                </a:solidFill>
                <a:latin typeface="Cambria"/>
                <a:cs typeface="Cambria"/>
              </a:rPr>
              <a:t>images, </a:t>
            </a:r>
            <a:r>
              <a:rPr sz="2000" spc="114" dirty="0">
                <a:solidFill>
                  <a:srgbClr val="5E5E5E"/>
                </a:solidFill>
                <a:latin typeface="Cambria"/>
                <a:cs typeface="Cambria"/>
              </a:rPr>
              <a:t>usually </a:t>
            </a:r>
            <a:r>
              <a:rPr sz="2000" spc="75" dirty="0">
                <a:solidFill>
                  <a:srgbClr val="5E5E5E"/>
                </a:solidFill>
                <a:latin typeface="Cambria"/>
                <a:cs typeface="Cambria"/>
              </a:rPr>
              <a:t>try </a:t>
            </a:r>
            <a:r>
              <a:rPr sz="2000" spc="120" dirty="0">
                <a:solidFill>
                  <a:srgbClr val="5E5E5E"/>
                </a:solidFill>
                <a:latin typeface="Cambria"/>
                <a:cs typeface="Cambria"/>
              </a:rPr>
              <a:t>to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detect </a:t>
            </a:r>
            <a:r>
              <a:rPr sz="2000" spc="130" dirty="0">
                <a:solidFill>
                  <a:srgbClr val="FF0066"/>
                </a:solidFill>
                <a:latin typeface="Cambria"/>
                <a:cs typeface="Cambria"/>
              </a:rPr>
              <a:t>edges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in 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the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0066"/>
                </a:solidFill>
                <a:latin typeface="Cambria"/>
                <a:cs typeface="Cambria"/>
              </a:rPr>
              <a:t>earlier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FF0066"/>
                </a:solidFill>
                <a:latin typeface="Cambria"/>
                <a:cs typeface="Cambria"/>
              </a:rPr>
              <a:t>layers</a:t>
            </a:r>
            <a:r>
              <a:rPr sz="2000" spc="95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2000" spc="19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0066FF"/>
                </a:solidFill>
                <a:latin typeface="Cambria"/>
                <a:cs typeface="Cambria"/>
              </a:rPr>
              <a:t>shapes</a:t>
            </a:r>
            <a:r>
              <a:rPr sz="2000" spc="17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0066FF"/>
                </a:solidFill>
                <a:latin typeface="Cambria"/>
                <a:cs typeface="Cambria"/>
              </a:rPr>
              <a:t>in</a:t>
            </a:r>
            <a:r>
              <a:rPr sz="2000" spc="18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0066FF"/>
                </a:solidFill>
                <a:latin typeface="Cambria"/>
                <a:cs typeface="Cambria"/>
              </a:rPr>
              <a:t>the</a:t>
            </a:r>
            <a:r>
              <a:rPr sz="2000" spc="18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0066FF"/>
                </a:solidFill>
                <a:latin typeface="Cambria"/>
                <a:cs typeface="Cambria"/>
              </a:rPr>
              <a:t>middle</a:t>
            </a:r>
            <a:r>
              <a:rPr sz="2000" spc="19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0066FF"/>
                </a:solidFill>
                <a:latin typeface="Cambria"/>
                <a:cs typeface="Cambria"/>
              </a:rPr>
              <a:t>layer</a:t>
            </a:r>
            <a:r>
              <a:rPr sz="2000" spc="17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5E5E5E"/>
                </a:solidFill>
                <a:latin typeface="Cambria"/>
                <a:cs typeface="Cambria"/>
              </a:rPr>
              <a:t>and</a:t>
            </a:r>
            <a:endParaRPr sz="20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89B9D3"/>
              </a:buClr>
              <a:buFont typeface="Wingdings"/>
              <a:buChar char=""/>
            </a:pPr>
            <a:endParaRPr sz="2300">
              <a:latin typeface="Cambria"/>
              <a:cs typeface="Cambria"/>
            </a:endParaRPr>
          </a:p>
          <a:p>
            <a:pPr marL="240665" marR="5080" indent="-228600" algn="just">
              <a:lnSpc>
                <a:spcPct val="150000"/>
              </a:lnSpc>
              <a:spcBef>
                <a:spcPts val="1505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70" dirty="0">
                <a:solidFill>
                  <a:srgbClr val="5E5E5E"/>
                </a:solidFill>
                <a:latin typeface="Cambria"/>
                <a:cs typeface="Cambria"/>
              </a:rPr>
              <a:t>In</a:t>
            </a:r>
            <a:r>
              <a:rPr sz="2000" spc="7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transfer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FF0066"/>
                </a:solidFill>
                <a:latin typeface="Cambria"/>
                <a:cs typeface="Cambria"/>
              </a:rPr>
              <a:t>learning</a:t>
            </a:r>
            <a:r>
              <a:rPr sz="2000" spc="100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2000" spc="10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E5E5E"/>
                </a:solidFill>
                <a:latin typeface="Cambria"/>
                <a:cs typeface="Cambria"/>
              </a:rPr>
              <a:t>the</a:t>
            </a:r>
            <a:r>
              <a:rPr sz="2000" spc="12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5E5E5E"/>
                </a:solidFill>
                <a:latin typeface="Cambria"/>
                <a:cs typeface="Cambria"/>
              </a:rPr>
              <a:t>early</a:t>
            </a:r>
            <a:r>
              <a:rPr sz="2000" spc="8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5E5E5E"/>
                </a:solidFill>
                <a:latin typeface="Cambria"/>
                <a:cs typeface="Cambria"/>
              </a:rPr>
              <a:t>and</a:t>
            </a:r>
            <a:r>
              <a:rPr sz="2000" spc="15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E5E5E"/>
                </a:solidFill>
                <a:latin typeface="Cambria"/>
                <a:cs typeface="Cambria"/>
              </a:rPr>
              <a:t>middle</a:t>
            </a:r>
            <a:r>
              <a:rPr sz="2000" spc="13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5E5E5E"/>
                </a:solidFill>
                <a:latin typeface="Cambria"/>
                <a:cs typeface="Cambria"/>
              </a:rPr>
              <a:t>layers</a:t>
            </a:r>
            <a:r>
              <a:rPr sz="2000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5E5E5E"/>
                </a:solidFill>
                <a:latin typeface="Cambria"/>
                <a:cs typeface="Cambria"/>
              </a:rPr>
              <a:t>are</a:t>
            </a:r>
            <a:r>
              <a:rPr sz="2000" spc="8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E5E5E"/>
                </a:solidFill>
                <a:latin typeface="Cambria"/>
                <a:cs typeface="Cambria"/>
              </a:rPr>
              <a:t>used,  </a:t>
            </a:r>
            <a:r>
              <a:rPr sz="2000" spc="145" dirty="0">
                <a:solidFill>
                  <a:srgbClr val="5E5E5E"/>
                </a:solidFill>
                <a:latin typeface="Cambria"/>
                <a:cs typeface="Cambria"/>
              </a:rPr>
              <a:t>and  </a:t>
            </a:r>
            <a:r>
              <a:rPr sz="2000" spc="60" dirty="0">
                <a:solidFill>
                  <a:srgbClr val="5E5E5E"/>
                </a:solidFill>
                <a:latin typeface="Cambria"/>
                <a:cs typeface="Cambria"/>
              </a:rPr>
              <a:t>we  </a:t>
            </a:r>
            <a:r>
              <a:rPr sz="2000" spc="110" dirty="0">
                <a:solidFill>
                  <a:srgbClr val="5E5E5E"/>
                </a:solidFill>
                <a:latin typeface="Cambria"/>
                <a:cs typeface="Cambria"/>
              </a:rPr>
              <a:t>only </a:t>
            </a:r>
            <a:r>
              <a:rPr sz="2000" spc="114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0066FF"/>
                </a:solidFill>
                <a:latin typeface="Cambria"/>
                <a:cs typeface="Cambria"/>
              </a:rPr>
              <a:t>retrain </a:t>
            </a:r>
            <a:r>
              <a:rPr sz="2000" spc="114" dirty="0">
                <a:solidFill>
                  <a:srgbClr val="5E5E5E"/>
                </a:solidFill>
                <a:latin typeface="Cambria"/>
                <a:cs typeface="Cambria"/>
              </a:rPr>
              <a:t>the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task-specific </a:t>
            </a:r>
            <a:r>
              <a:rPr sz="2000" spc="95" dirty="0">
                <a:solidFill>
                  <a:srgbClr val="0066FF"/>
                </a:solidFill>
                <a:latin typeface="Cambria"/>
                <a:cs typeface="Cambria"/>
              </a:rPr>
              <a:t>layers</a:t>
            </a:r>
            <a:r>
              <a:rPr sz="2000" spc="95" dirty="0">
                <a:solidFill>
                  <a:srgbClr val="5E5E5E"/>
                </a:solidFill>
                <a:latin typeface="Cambria"/>
                <a:cs typeface="Cambria"/>
              </a:rPr>
              <a:t>. </a:t>
            </a:r>
            <a:r>
              <a:rPr sz="2000" spc="50" dirty="0">
                <a:solidFill>
                  <a:srgbClr val="5E5E5E"/>
                </a:solidFill>
                <a:latin typeface="Cambria"/>
                <a:cs typeface="Cambria"/>
              </a:rPr>
              <a:t>It </a:t>
            </a:r>
            <a:r>
              <a:rPr sz="2000" spc="125" dirty="0">
                <a:solidFill>
                  <a:srgbClr val="5E5E5E"/>
                </a:solidFill>
                <a:latin typeface="Cambria"/>
                <a:cs typeface="Cambria"/>
              </a:rPr>
              <a:t>helps </a:t>
            </a:r>
            <a:r>
              <a:rPr sz="2000" spc="114" dirty="0">
                <a:solidFill>
                  <a:srgbClr val="5E5E5E"/>
                </a:solidFill>
                <a:latin typeface="Cambria"/>
                <a:cs typeface="Cambria"/>
              </a:rPr>
              <a:t>influence the </a:t>
            </a:r>
            <a:r>
              <a:rPr sz="2000" spc="100" dirty="0">
                <a:solidFill>
                  <a:srgbClr val="5E5E5E"/>
                </a:solidFill>
                <a:latin typeface="Cambria"/>
                <a:cs typeface="Cambria"/>
              </a:rPr>
              <a:t>labeled </a:t>
            </a:r>
            <a:r>
              <a:rPr sz="2000" spc="125" dirty="0">
                <a:solidFill>
                  <a:srgbClr val="5E5E5E"/>
                </a:solidFill>
                <a:latin typeface="Cambria"/>
                <a:cs typeface="Cambria"/>
              </a:rPr>
              <a:t>data </a:t>
            </a:r>
            <a:r>
              <a:rPr sz="2000" spc="170" dirty="0">
                <a:solidFill>
                  <a:srgbClr val="5E5E5E"/>
                </a:solidFill>
                <a:latin typeface="Cambria"/>
                <a:cs typeface="Cambria"/>
              </a:rPr>
              <a:t>of </a:t>
            </a:r>
            <a:r>
              <a:rPr sz="2000" spc="114" dirty="0">
                <a:solidFill>
                  <a:srgbClr val="5E5E5E"/>
                </a:solidFill>
                <a:latin typeface="Cambria"/>
                <a:cs typeface="Cambria"/>
              </a:rPr>
              <a:t>the </a:t>
            </a:r>
            <a:r>
              <a:rPr sz="2000" spc="130" dirty="0">
                <a:solidFill>
                  <a:srgbClr val="5E5E5E"/>
                </a:solidFill>
                <a:latin typeface="Cambria"/>
                <a:cs typeface="Cambria"/>
              </a:rPr>
              <a:t>task </a:t>
            </a:r>
            <a:r>
              <a:rPr sz="2000" spc="13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5E5E5E"/>
                </a:solidFill>
                <a:latin typeface="Cambria"/>
                <a:cs typeface="Cambria"/>
              </a:rPr>
              <a:t>it</a:t>
            </a:r>
            <a:r>
              <a:rPr sz="2000" spc="17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E5E5E"/>
                </a:solidFill>
                <a:latin typeface="Cambria"/>
                <a:cs typeface="Cambria"/>
              </a:rPr>
              <a:t>was</a:t>
            </a:r>
            <a:r>
              <a:rPr sz="2000" spc="16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5E5E5E"/>
                </a:solidFill>
                <a:latin typeface="Cambria"/>
                <a:cs typeface="Cambria"/>
              </a:rPr>
              <a:t>initially</a:t>
            </a:r>
            <a:r>
              <a:rPr sz="2000" spc="204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5E5E5E"/>
                </a:solidFill>
                <a:latin typeface="Cambria"/>
                <a:cs typeface="Cambria"/>
              </a:rPr>
              <a:t>trained</a:t>
            </a:r>
            <a:r>
              <a:rPr sz="2000" spc="18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5E5E5E"/>
                </a:solidFill>
                <a:latin typeface="Cambria"/>
                <a:cs typeface="Cambria"/>
              </a:rPr>
              <a:t>on.</a:t>
            </a:r>
            <a:endParaRPr sz="2000">
              <a:latin typeface="Cambria"/>
              <a:cs typeface="Cambria"/>
            </a:endParaRPr>
          </a:p>
          <a:p>
            <a:pPr marL="697865" lvl="1" indent="-229235">
              <a:lnSpc>
                <a:spcPct val="100000"/>
              </a:lnSpc>
              <a:spcBef>
                <a:spcPts val="1800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698500" algn="l"/>
              </a:tabLst>
            </a:pPr>
            <a:r>
              <a:rPr sz="2000" spc="120" dirty="0">
                <a:solidFill>
                  <a:srgbClr val="5E5E5E"/>
                </a:solidFill>
                <a:latin typeface="Cambria"/>
                <a:cs typeface="Cambria"/>
              </a:rPr>
              <a:t>The</a:t>
            </a:r>
            <a:r>
              <a:rPr sz="2000" spc="17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0066FF"/>
                </a:solidFill>
                <a:latin typeface="Cambria"/>
                <a:cs typeface="Cambria"/>
              </a:rPr>
              <a:t>task</a:t>
            </a:r>
            <a:r>
              <a:rPr sz="2000" spc="18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1</a:t>
            </a:r>
            <a:r>
              <a:rPr sz="2000" spc="16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5E5E5E"/>
                </a:solidFill>
                <a:latin typeface="Cambria"/>
                <a:cs typeface="Cambria"/>
              </a:rPr>
              <a:t>and</a:t>
            </a:r>
            <a:r>
              <a:rPr sz="2000" spc="16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0066FF"/>
                </a:solidFill>
                <a:latin typeface="Cambria"/>
                <a:cs typeface="Cambria"/>
              </a:rPr>
              <a:t>task</a:t>
            </a:r>
            <a:r>
              <a:rPr sz="2000" spc="19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2</a:t>
            </a:r>
            <a:r>
              <a:rPr sz="2000" spc="16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55" dirty="0">
                <a:solidFill>
                  <a:srgbClr val="5E5E5E"/>
                </a:solidFill>
                <a:latin typeface="Cambria"/>
                <a:cs typeface="Cambria"/>
              </a:rPr>
              <a:t>must</a:t>
            </a:r>
            <a:r>
              <a:rPr sz="2000" spc="17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5E5E5E"/>
                </a:solidFill>
                <a:latin typeface="Cambria"/>
                <a:cs typeface="Cambria"/>
              </a:rPr>
              <a:t>have</a:t>
            </a:r>
            <a:r>
              <a:rPr sz="2000" spc="16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5E5E5E"/>
                </a:solidFill>
                <a:latin typeface="Cambria"/>
                <a:cs typeface="Cambria"/>
              </a:rPr>
              <a:t>the</a:t>
            </a:r>
            <a:r>
              <a:rPr sz="2000" spc="18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FF0066"/>
                </a:solidFill>
                <a:latin typeface="Cambria"/>
                <a:cs typeface="Cambria"/>
              </a:rPr>
              <a:t>same</a:t>
            </a:r>
            <a:r>
              <a:rPr sz="20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setting</a:t>
            </a:r>
            <a:r>
              <a:rPr sz="20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5E5E5E"/>
                </a:solidFill>
                <a:latin typeface="Cambria"/>
                <a:cs typeface="Cambria"/>
              </a:rPr>
              <a:t>for</a:t>
            </a:r>
            <a:r>
              <a:rPr sz="2000" spc="18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5E5E5E"/>
                </a:solidFill>
                <a:latin typeface="Cambria"/>
                <a:cs typeface="Cambria"/>
              </a:rPr>
              <a:t>input.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1BE9F-0C66-4D58-B617-CA06C061C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5D5579-D639-4057-B207-DF483B723059}"/>
              </a:ext>
            </a:extLst>
          </p:cNvPr>
          <p:cNvSpPr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189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DNN that was trained to classify pictures into 100 different categories.</a:t>
            </a:r>
          </a:p>
          <a:p>
            <a:pPr marL="457189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want to train a DNN to classify specific types of vehicles.</a:t>
            </a:r>
          </a:p>
          <a:p>
            <a:pPr marL="457189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Freezing</a:t>
            </a:r>
            <a:r>
              <a:rPr lang="en-US" sz="2200" dirty="0"/>
              <a:t> the Lower Layers weights.</a:t>
            </a:r>
          </a:p>
          <a:p>
            <a:pPr marL="457189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Tweaking, Dropping, or Replacing the Upper Layers.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C43DD5-627C-469B-967A-7E8085F1C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048" y="1497890"/>
            <a:ext cx="5458968" cy="386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7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B13D-4932-415A-90B2-392358B0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38204"/>
            <a:ext cx="8543290" cy="492443"/>
          </a:xfrm>
        </p:spPr>
        <p:txBody>
          <a:bodyPr/>
          <a:lstStyle/>
          <a:p>
            <a:r>
              <a:rPr lang="en-US" sz="3200" b="1"/>
              <a:t>Understanding AlexNet</a:t>
            </a:r>
            <a:endParaRPr lang="en-US" sz="3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5A56AD-4B49-470E-92D2-F7EB63E5F2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39" y="1143000"/>
            <a:ext cx="8396493" cy="47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42890F-E288-44AC-A1ED-932576045656}"/>
              </a:ext>
            </a:extLst>
          </p:cNvPr>
          <p:cNvSpPr txBox="1"/>
          <p:nvPr/>
        </p:nvSpPr>
        <p:spPr>
          <a:xfrm>
            <a:off x="998049" y="6040140"/>
            <a:ext cx="1050587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b="1">
                <a:solidFill>
                  <a:srgbClr val="333333"/>
                </a:solidFill>
                <a:latin typeface="Open Sans"/>
              </a:rPr>
              <a:t>Consists of 5 Convolutional Layers</a:t>
            </a:r>
            <a:r>
              <a:rPr lang="en-US" sz="1867">
                <a:solidFill>
                  <a:srgbClr val="333333"/>
                </a:solidFill>
                <a:latin typeface="Open Sans"/>
              </a:rPr>
              <a:t> and </a:t>
            </a:r>
            <a:r>
              <a:rPr lang="en-US" sz="1867" b="1">
                <a:solidFill>
                  <a:srgbClr val="333333"/>
                </a:solidFill>
                <a:latin typeface="Open Sans"/>
              </a:rPr>
              <a:t>3 Fully Connected Layers (classify 1000 classes)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710219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" y="86614"/>
            <a:ext cx="8085708" cy="5318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61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8080" y="959865"/>
            <a:ext cx="8763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89B9D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2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252525"/>
                </a:solidFill>
                <a:latin typeface="Cambria"/>
                <a:cs typeface="Cambria"/>
              </a:rPr>
              <a:t>popular</a:t>
            </a:r>
            <a:r>
              <a:rPr sz="20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252525"/>
                </a:solidFill>
                <a:latin typeface="Cambria"/>
                <a:cs typeface="Cambria"/>
              </a:rPr>
              <a:t>transfer</a:t>
            </a:r>
            <a:r>
              <a:rPr sz="20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252525"/>
                </a:solidFill>
                <a:latin typeface="Cambria"/>
                <a:cs typeface="Cambria"/>
              </a:rPr>
              <a:t>learning</a:t>
            </a:r>
            <a:r>
              <a:rPr sz="20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252525"/>
                </a:solidFill>
                <a:latin typeface="Cambria"/>
                <a:cs typeface="Cambria"/>
              </a:rPr>
              <a:t>models</a:t>
            </a:r>
            <a:r>
              <a:rPr sz="20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252525"/>
                </a:solidFill>
                <a:latin typeface="Cambria"/>
                <a:cs typeface="Cambria"/>
              </a:rPr>
              <a:t>using</a:t>
            </a:r>
            <a:r>
              <a:rPr sz="20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252525"/>
                </a:solidFill>
                <a:latin typeface="Cambria"/>
                <a:cs typeface="Cambria"/>
              </a:rPr>
              <a:t>TensorFlow</a:t>
            </a:r>
            <a:r>
              <a:rPr sz="20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252525"/>
                </a:solidFill>
                <a:latin typeface="Cambria"/>
                <a:cs typeface="Cambria"/>
              </a:rPr>
              <a:t>available</a:t>
            </a:r>
            <a:r>
              <a:rPr sz="20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000" spc="135" dirty="0">
                <a:solidFill>
                  <a:srgbClr val="252525"/>
                </a:solidFill>
                <a:latin typeface="Cambria"/>
                <a:cs typeface="Cambria"/>
              </a:rPr>
              <a:t>on.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1703832"/>
            <a:ext cx="7967471" cy="471982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824" y="228600"/>
            <a:ext cx="10934700" cy="6346190"/>
          </a:xfrm>
          <a:custGeom>
            <a:avLst/>
            <a:gdLst/>
            <a:ahLst/>
            <a:cxnLst/>
            <a:rect l="l" t="t" r="r" b="b"/>
            <a:pathLst>
              <a:path w="10934700" h="6346190">
                <a:moveTo>
                  <a:pt x="10934700" y="0"/>
                </a:moveTo>
                <a:lnTo>
                  <a:pt x="0" y="0"/>
                </a:lnTo>
                <a:lnTo>
                  <a:pt x="0" y="6345936"/>
                </a:lnTo>
                <a:lnTo>
                  <a:pt x="10934700" y="6345936"/>
                </a:lnTo>
                <a:lnTo>
                  <a:pt x="10934700" y="0"/>
                </a:lnTo>
                <a:close/>
              </a:path>
            </a:pathLst>
          </a:custGeom>
          <a:solidFill>
            <a:srgbClr val="4189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1826" y="3122495"/>
            <a:ext cx="339090" cy="59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0"/>
              </a:lnSpc>
            </a:pPr>
            <a:r>
              <a:rPr sz="4000" b="1" spc="32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228600"/>
            <a:ext cx="283845" cy="6346190"/>
          </a:xfrm>
          <a:custGeom>
            <a:avLst/>
            <a:gdLst/>
            <a:ahLst/>
            <a:cxnLst/>
            <a:rect l="l" t="t" r="r" b="b"/>
            <a:pathLst>
              <a:path w="283845" h="6346190">
                <a:moveTo>
                  <a:pt x="283464" y="0"/>
                </a:moveTo>
                <a:lnTo>
                  <a:pt x="0" y="0"/>
                </a:lnTo>
                <a:lnTo>
                  <a:pt x="0" y="6345936"/>
                </a:lnTo>
                <a:lnTo>
                  <a:pt x="283464" y="6345936"/>
                </a:lnTo>
                <a:lnTo>
                  <a:pt x="283464" y="0"/>
                </a:lnTo>
                <a:close/>
              </a:path>
            </a:pathLst>
          </a:custGeom>
          <a:solidFill>
            <a:srgbClr val="83838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81200" y="1943100"/>
            <a:ext cx="8737600" cy="1638300"/>
            <a:chOff x="1981200" y="1943100"/>
            <a:chExt cx="8737600" cy="1638300"/>
          </a:xfrm>
        </p:grpSpPr>
        <p:sp>
          <p:nvSpPr>
            <p:cNvPr id="6" name="object 6"/>
            <p:cNvSpPr/>
            <p:nvPr/>
          </p:nvSpPr>
          <p:spPr>
            <a:xfrm>
              <a:off x="1981200" y="1943100"/>
              <a:ext cx="8737600" cy="1638300"/>
            </a:xfrm>
            <a:custGeom>
              <a:avLst/>
              <a:gdLst/>
              <a:ahLst/>
              <a:cxnLst/>
              <a:rect l="l" t="t" r="r" b="b"/>
              <a:pathLst>
                <a:path w="8737600" h="1638300">
                  <a:moveTo>
                    <a:pt x="8737092" y="0"/>
                  </a:moveTo>
                  <a:lnTo>
                    <a:pt x="0" y="0"/>
                  </a:lnTo>
                  <a:lnTo>
                    <a:pt x="0" y="1638300"/>
                  </a:lnTo>
                  <a:lnTo>
                    <a:pt x="8737092" y="1638300"/>
                  </a:lnTo>
                  <a:lnTo>
                    <a:pt x="8737092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7682" y="2732862"/>
              <a:ext cx="6488938" cy="7988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7478" y="6331711"/>
            <a:ext cx="10026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Cambria"/>
                <a:cs typeface="Cambria"/>
              </a:rPr>
              <a:t>28,</a:t>
            </a:r>
            <a:r>
              <a:rPr sz="11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18772" y="6307328"/>
            <a:ext cx="218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62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9194" y="4613909"/>
            <a:ext cx="1800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FFEAC9"/>
                </a:solidFill>
                <a:latin typeface="Cambria"/>
                <a:cs typeface="Cambria"/>
              </a:rPr>
              <a:t>Documentation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0614" y="5430113"/>
            <a:ext cx="1058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0" dirty="0">
                <a:solidFill>
                  <a:srgbClr val="FFFF00"/>
                </a:solidFill>
                <a:latin typeface="Cambria"/>
                <a:cs typeface="Cambria"/>
              </a:rPr>
              <a:t>Example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36975" y="4581905"/>
            <a:ext cx="4732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30" dirty="0">
                <a:solidFill>
                  <a:srgbClr val="00FFFF"/>
                </a:solidFill>
                <a:uFill>
                  <a:solidFill>
                    <a:srgbClr val="00FFFF"/>
                  </a:solidFill>
                </a:uFill>
                <a:latin typeface="Cambria"/>
                <a:cs typeface="Cambria"/>
                <a:hlinkClick r:id="rId3"/>
              </a:rPr>
              <a:t>https://keras.io/api/layers/recurrent_layers/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36975" y="5373198"/>
            <a:ext cx="6186170" cy="65341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800" spc="25" dirty="0">
                <a:solidFill>
                  <a:srgbClr val="00FFFF"/>
                </a:solidFill>
                <a:latin typeface="Cambria"/>
                <a:cs typeface="Cambria"/>
              </a:rPr>
              <a:t>https:/</a:t>
            </a:r>
            <a:r>
              <a:rPr sz="1800" spc="25" dirty="0">
                <a:solidFill>
                  <a:srgbClr val="00FFFF"/>
                </a:solidFill>
                <a:latin typeface="Cambria"/>
                <a:cs typeface="Cambria"/>
                <a:hlinkClick r:id="rId4"/>
              </a:rPr>
              <a:t>/w</a:t>
            </a:r>
            <a:r>
              <a:rPr sz="1800" spc="25" dirty="0">
                <a:solidFill>
                  <a:srgbClr val="00FFFF"/>
                </a:solidFill>
                <a:latin typeface="Cambria"/>
                <a:cs typeface="Cambria"/>
              </a:rPr>
              <a:t>w</a:t>
            </a:r>
            <a:r>
              <a:rPr sz="1800" spc="25" dirty="0">
                <a:solidFill>
                  <a:srgbClr val="00FFFF"/>
                </a:solidFill>
                <a:latin typeface="Cambria"/>
                <a:cs typeface="Cambria"/>
                <a:hlinkClick r:id="rId4"/>
              </a:rPr>
              <a:t>w.tensorflow.org/guide/keras/rnn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u="sng" spc="3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Cambria"/>
                <a:cs typeface="Cambria"/>
                <a:hlinkClick r:id="rId5"/>
              </a:rPr>
              <a:t>https://www.simplilearn.com/tutorials/deep-learning-tutorial/rnn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3508" y="795273"/>
            <a:ext cx="9919335" cy="3825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50100"/>
              </a:lnSpc>
              <a:spcBef>
                <a:spcPts val="9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400" spc="290" dirty="0">
                <a:solidFill>
                  <a:srgbClr val="252525"/>
                </a:solidFill>
                <a:latin typeface="Cambria"/>
                <a:cs typeface="Cambria"/>
              </a:rPr>
              <a:t>A </a:t>
            </a:r>
            <a:r>
              <a:rPr sz="2400" spc="120" dirty="0">
                <a:solidFill>
                  <a:srgbClr val="FF0066"/>
                </a:solidFill>
                <a:latin typeface="Cambria"/>
                <a:cs typeface="Cambria"/>
              </a:rPr>
              <a:t>Recurrent </a:t>
            </a:r>
            <a:r>
              <a:rPr sz="2400" spc="114" dirty="0">
                <a:solidFill>
                  <a:srgbClr val="FF0066"/>
                </a:solidFill>
                <a:latin typeface="Cambria"/>
                <a:cs typeface="Cambria"/>
              </a:rPr>
              <a:t>Neural </a:t>
            </a:r>
            <a:r>
              <a:rPr sz="2400" spc="120" dirty="0">
                <a:solidFill>
                  <a:srgbClr val="FF0066"/>
                </a:solidFill>
                <a:latin typeface="Cambria"/>
                <a:cs typeface="Cambria"/>
              </a:rPr>
              <a:t>Network </a:t>
            </a:r>
            <a:r>
              <a:rPr sz="2400" spc="25" dirty="0">
                <a:solidFill>
                  <a:srgbClr val="FF0066"/>
                </a:solidFill>
                <a:latin typeface="Cambria"/>
                <a:cs typeface="Cambria"/>
              </a:rPr>
              <a:t>(RNN) </a:t>
            </a:r>
            <a:r>
              <a:rPr sz="2400" spc="125" dirty="0">
                <a:solidFill>
                  <a:srgbClr val="252525"/>
                </a:solidFill>
                <a:latin typeface="Cambria"/>
                <a:cs typeface="Cambria"/>
              </a:rPr>
              <a:t>is </a:t>
            </a:r>
            <a:r>
              <a:rPr sz="2400" spc="114" dirty="0">
                <a:solidFill>
                  <a:srgbClr val="252525"/>
                </a:solidFill>
                <a:latin typeface="Cambria"/>
                <a:cs typeface="Cambria"/>
              </a:rPr>
              <a:t>derived </a:t>
            </a:r>
            <a:r>
              <a:rPr sz="2400" spc="185" dirty="0">
                <a:solidFill>
                  <a:srgbClr val="252525"/>
                </a:solidFill>
                <a:latin typeface="Cambria"/>
                <a:cs typeface="Cambria"/>
              </a:rPr>
              <a:t>from </a:t>
            </a:r>
            <a:r>
              <a:rPr sz="2400" spc="140" dirty="0">
                <a:solidFill>
                  <a:srgbClr val="252525"/>
                </a:solidFill>
                <a:latin typeface="Cambria"/>
                <a:cs typeface="Cambria"/>
              </a:rPr>
              <a:t>feedforward 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25" dirty="0">
                <a:solidFill>
                  <a:srgbClr val="252525"/>
                </a:solidFill>
                <a:latin typeface="Cambria"/>
                <a:cs typeface="Cambria"/>
              </a:rPr>
              <a:t>networks </a:t>
            </a:r>
            <a:r>
              <a:rPr sz="2400" spc="170" dirty="0">
                <a:solidFill>
                  <a:srgbClr val="252525"/>
                </a:solidFill>
                <a:latin typeface="Cambria"/>
                <a:cs typeface="Cambria"/>
              </a:rPr>
              <a:t>and </a:t>
            </a:r>
            <a:r>
              <a:rPr sz="2400" spc="110" dirty="0">
                <a:solidFill>
                  <a:srgbClr val="252525"/>
                </a:solidFill>
                <a:latin typeface="Cambria"/>
                <a:cs typeface="Cambria"/>
              </a:rPr>
              <a:t>give </a:t>
            </a:r>
            <a:r>
              <a:rPr sz="2400" spc="130" dirty="0">
                <a:solidFill>
                  <a:srgbClr val="252525"/>
                </a:solidFill>
                <a:latin typeface="Cambria"/>
                <a:cs typeface="Cambria"/>
              </a:rPr>
              <a:t>a 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temporal </a:t>
            </a:r>
            <a:r>
              <a:rPr sz="2400" spc="155" dirty="0">
                <a:solidFill>
                  <a:srgbClr val="252525"/>
                </a:solidFill>
                <a:latin typeface="Cambria"/>
                <a:cs typeface="Cambria"/>
              </a:rPr>
              <a:t>dynamic </a:t>
            </a:r>
            <a:r>
              <a:rPr sz="2400" spc="120" dirty="0">
                <a:solidFill>
                  <a:srgbClr val="252525"/>
                </a:solidFill>
                <a:latin typeface="Cambria"/>
                <a:cs typeface="Cambria"/>
              </a:rPr>
              <a:t>behavior </a:t>
            </a:r>
            <a:r>
              <a:rPr sz="2400" spc="70" dirty="0">
                <a:solidFill>
                  <a:srgbClr val="252525"/>
                </a:solidFill>
                <a:latin typeface="Cambria"/>
                <a:cs typeface="Cambria"/>
              </a:rPr>
              <a:t>(i.e., </a:t>
            </a:r>
            <a:r>
              <a:rPr sz="2400" spc="135" dirty="0">
                <a:solidFill>
                  <a:srgbClr val="252525"/>
                </a:solidFill>
                <a:latin typeface="Cambria"/>
                <a:cs typeface="Cambria"/>
              </a:rPr>
              <a:t>deal </a:t>
            </a:r>
            <a:r>
              <a:rPr sz="2400" spc="105" dirty="0">
                <a:solidFill>
                  <a:srgbClr val="252525"/>
                </a:solidFill>
                <a:latin typeface="Cambria"/>
                <a:cs typeface="Cambria"/>
              </a:rPr>
              <a:t>with </a:t>
            </a:r>
            <a:r>
              <a:rPr sz="2400" spc="1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252525"/>
                </a:solidFill>
                <a:latin typeface="Cambria"/>
                <a:cs typeface="Cambria"/>
              </a:rPr>
              <a:t>sequential</a:t>
            </a:r>
            <a:r>
              <a:rPr sz="2400" spc="1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252525"/>
                </a:solidFill>
                <a:latin typeface="Cambria"/>
                <a:cs typeface="Cambria"/>
              </a:rPr>
              <a:t>data).</a:t>
            </a:r>
            <a:endParaRPr sz="24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189B3"/>
              </a:buClr>
              <a:buFont typeface="Wingdings"/>
              <a:buChar char=""/>
            </a:pPr>
            <a:endParaRPr sz="29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400" spc="60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24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252525"/>
                </a:solidFill>
                <a:latin typeface="Cambria"/>
                <a:cs typeface="Cambria"/>
              </a:rPr>
              <a:t>works</a:t>
            </a:r>
            <a:r>
              <a:rPr sz="24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252525"/>
                </a:solidFill>
                <a:latin typeface="Cambria"/>
                <a:cs typeface="Cambria"/>
              </a:rPr>
              <a:t>similarly</a:t>
            </a:r>
            <a:r>
              <a:rPr sz="2400" spc="2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4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85" dirty="0">
                <a:solidFill>
                  <a:srgbClr val="252525"/>
                </a:solidFill>
                <a:latin typeface="Cambria"/>
                <a:cs typeface="Cambria"/>
              </a:rPr>
              <a:t>human</a:t>
            </a:r>
            <a:r>
              <a:rPr sz="24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25" dirty="0">
                <a:solidFill>
                  <a:srgbClr val="252525"/>
                </a:solidFill>
                <a:latin typeface="Cambria"/>
                <a:cs typeface="Cambria"/>
              </a:rPr>
              <a:t>brains</a:t>
            </a:r>
            <a:r>
              <a:rPr sz="24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400" spc="21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252525"/>
                </a:solidFill>
                <a:latin typeface="Cambria"/>
                <a:cs typeface="Cambria"/>
              </a:rPr>
              <a:t>deliver</a:t>
            </a:r>
            <a:r>
              <a:rPr sz="24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10" dirty="0">
                <a:solidFill>
                  <a:srgbClr val="252525"/>
                </a:solidFill>
                <a:latin typeface="Cambria"/>
                <a:cs typeface="Cambria"/>
              </a:rPr>
              <a:t>predictive</a:t>
            </a:r>
            <a:r>
              <a:rPr sz="24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25" dirty="0">
                <a:solidFill>
                  <a:srgbClr val="252525"/>
                </a:solidFill>
                <a:latin typeface="Cambria"/>
                <a:cs typeface="Cambria"/>
              </a:rPr>
              <a:t>results.</a:t>
            </a:r>
            <a:endParaRPr sz="2400" dirty="0">
              <a:latin typeface="Cambria"/>
              <a:cs typeface="Cambria"/>
            </a:endParaRPr>
          </a:p>
          <a:p>
            <a:pPr marL="241300" marR="5080" indent="-228600" algn="just">
              <a:lnSpc>
                <a:spcPct val="150000"/>
              </a:lnSpc>
              <a:spcBef>
                <a:spcPts val="199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400" spc="150" dirty="0">
                <a:solidFill>
                  <a:srgbClr val="252525"/>
                </a:solidFill>
                <a:latin typeface="Cambria"/>
                <a:cs typeface="Cambria"/>
              </a:rPr>
              <a:t>RNN</a:t>
            </a:r>
            <a:r>
              <a:rPr sz="2400" spc="155" dirty="0">
                <a:solidFill>
                  <a:srgbClr val="252525"/>
                </a:solidFill>
                <a:latin typeface="Cambria"/>
                <a:cs typeface="Cambria"/>
              </a:rPr>
              <a:t> looks</a:t>
            </a:r>
            <a:r>
              <a:rPr sz="2400" spc="1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252525"/>
                </a:solidFill>
                <a:latin typeface="Cambria"/>
                <a:cs typeface="Cambria"/>
              </a:rPr>
              <a:t>quite</a:t>
            </a:r>
            <a:r>
              <a:rPr sz="24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20" dirty="0">
                <a:solidFill>
                  <a:srgbClr val="252525"/>
                </a:solidFill>
                <a:latin typeface="Cambria"/>
                <a:cs typeface="Cambria"/>
              </a:rPr>
              <a:t>similar</a:t>
            </a:r>
            <a:r>
              <a:rPr sz="2400" spc="1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5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4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24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14" dirty="0">
                <a:solidFill>
                  <a:srgbClr val="252525"/>
                </a:solidFill>
                <a:latin typeface="Cambria"/>
                <a:cs typeface="Cambria"/>
              </a:rPr>
              <a:t>traditional</a:t>
            </a:r>
            <a:r>
              <a:rPr sz="2400" spc="1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50" dirty="0">
                <a:solidFill>
                  <a:srgbClr val="252525"/>
                </a:solidFill>
                <a:latin typeface="Cambria"/>
                <a:cs typeface="Cambria"/>
              </a:rPr>
              <a:t>NN,</a:t>
            </a:r>
            <a:r>
              <a:rPr sz="2400" spc="1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40" dirty="0">
                <a:solidFill>
                  <a:srgbClr val="252525"/>
                </a:solidFill>
                <a:latin typeface="Cambria"/>
                <a:cs typeface="Cambria"/>
              </a:rPr>
              <a:t>except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40" dirty="0">
                <a:solidFill>
                  <a:srgbClr val="252525"/>
                </a:solidFill>
                <a:latin typeface="Cambria"/>
                <a:cs typeface="Cambria"/>
              </a:rPr>
              <a:t>that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252525"/>
                </a:solidFill>
                <a:latin typeface="Cambria"/>
                <a:cs typeface="Cambria"/>
              </a:rPr>
              <a:t>a </a:t>
            </a:r>
            <a:r>
              <a:rPr sz="24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FF0000"/>
                </a:solidFill>
                <a:latin typeface="Cambria"/>
                <a:cs typeface="Cambria"/>
              </a:rPr>
              <a:t>memory-state</a:t>
            </a:r>
            <a:r>
              <a:rPr sz="24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25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4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70" dirty="0">
                <a:solidFill>
                  <a:srgbClr val="252525"/>
                </a:solidFill>
                <a:latin typeface="Cambria"/>
                <a:cs typeface="Cambria"/>
              </a:rPr>
              <a:t>added</a:t>
            </a:r>
            <a:r>
              <a:rPr sz="24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4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4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4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400" spc="140" dirty="0">
                <a:solidFill>
                  <a:srgbClr val="252525"/>
                </a:solidFill>
                <a:latin typeface="Cambria"/>
                <a:cs typeface="Cambria"/>
              </a:rPr>
              <a:t>neurons.</a:t>
            </a:r>
            <a:endParaRPr sz="2400" dirty="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" y="86614"/>
            <a:ext cx="7837170" cy="5318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63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5556" y="4164990"/>
            <a:ext cx="11749405" cy="2535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715" indent="-228600">
              <a:lnSpc>
                <a:spcPct val="150100"/>
              </a:lnSpc>
              <a:spcBef>
                <a:spcPts val="1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200" spc="40" dirty="0">
                <a:solidFill>
                  <a:srgbClr val="252525"/>
                </a:solidFill>
                <a:latin typeface="Cambria"/>
                <a:cs typeface="Cambria"/>
              </a:rPr>
              <a:t>Let</a:t>
            </a:r>
            <a:r>
              <a:rPr sz="2200" spc="40" dirty="0">
                <a:solidFill>
                  <a:srgbClr val="252525"/>
                </a:solidFill>
                <a:latin typeface="Trebuchet MS"/>
                <a:cs typeface="Trebuchet MS"/>
              </a:rPr>
              <a:t>’</a:t>
            </a:r>
            <a:r>
              <a:rPr sz="2200" spc="40" dirty="0">
                <a:solidFill>
                  <a:srgbClr val="252525"/>
                </a:solidFill>
                <a:latin typeface="Cambria"/>
                <a:cs typeface="Cambria"/>
              </a:rPr>
              <a:t>s</a:t>
            </a:r>
            <a:r>
              <a:rPr sz="2200" spc="3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252525"/>
                </a:solidFill>
                <a:latin typeface="Cambria"/>
                <a:cs typeface="Cambria"/>
              </a:rPr>
              <a:t>give</a:t>
            </a:r>
            <a:r>
              <a:rPr sz="22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252525"/>
                </a:solidFill>
                <a:latin typeface="Cambria"/>
                <a:cs typeface="Cambria"/>
              </a:rPr>
              <a:t>word</a:t>
            </a:r>
            <a:r>
              <a:rPr sz="2200" spc="40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0066"/>
                </a:solidFill>
                <a:latin typeface="Cambria"/>
                <a:cs typeface="Cambria"/>
              </a:rPr>
              <a:t>"neuron"</a:t>
            </a:r>
            <a:r>
              <a:rPr sz="2200" spc="41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as</a:t>
            </a:r>
            <a:r>
              <a:rPr sz="2200" spc="4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an</a:t>
            </a:r>
            <a:r>
              <a:rPr sz="2200" spc="3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input</a:t>
            </a:r>
            <a:r>
              <a:rPr sz="2200" spc="40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200" spc="4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252525"/>
                </a:solidFill>
                <a:latin typeface="Cambria"/>
                <a:cs typeface="Cambria"/>
              </a:rPr>
              <a:t>FF-NN</a:t>
            </a:r>
            <a:r>
              <a:rPr sz="2200" spc="4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2200" spc="40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2200" spc="3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processes</a:t>
            </a:r>
            <a:r>
              <a:rPr sz="2200" spc="4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200" spc="3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word</a:t>
            </a:r>
            <a:r>
              <a:rPr sz="2200" spc="4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character </a:t>
            </a:r>
            <a:r>
              <a:rPr sz="2200" spc="-4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252525"/>
                </a:solidFill>
                <a:latin typeface="Cambria"/>
                <a:cs typeface="Cambria"/>
              </a:rPr>
              <a:t>by</a:t>
            </a:r>
            <a:r>
              <a:rPr sz="22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character</a:t>
            </a:r>
            <a:r>
              <a:rPr sz="2200" spc="110" dirty="0">
                <a:solidFill>
                  <a:srgbClr val="5E5E5E"/>
                </a:solidFill>
                <a:latin typeface="Cambria"/>
                <a:cs typeface="Cambria"/>
              </a:rPr>
              <a:t>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189B3"/>
              </a:buClr>
              <a:buFont typeface="Wingdings"/>
              <a:buChar char=""/>
            </a:pP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200" spc="105" dirty="0">
                <a:solidFill>
                  <a:srgbClr val="252525"/>
                </a:solidFill>
                <a:latin typeface="Cambria"/>
                <a:cs typeface="Cambria"/>
              </a:rPr>
              <a:t>When</a:t>
            </a:r>
            <a:r>
              <a:rPr sz="2200" spc="3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2200" spc="3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reach</a:t>
            </a:r>
            <a:r>
              <a:rPr sz="2200" spc="3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200" spc="35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35" dirty="0">
                <a:solidFill>
                  <a:srgbClr val="FF0066"/>
                </a:solidFill>
                <a:latin typeface="Cambria"/>
                <a:cs typeface="Cambria"/>
              </a:rPr>
              <a:t>"r,"</a:t>
            </a:r>
            <a:r>
              <a:rPr sz="2200" spc="3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r>
              <a:rPr sz="2200" spc="3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252525"/>
                </a:solidFill>
                <a:latin typeface="Cambria"/>
                <a:cs typeface="Cambria"/>
              </a:rPr>
              <a:t>has</a:t>
            </a:r>
            <a:r>
              <a:rPr sz="2200" spc="3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252525"/>
                </a:solidFill>
                <a:latin typeface="Cambria"/>
                <a:cs typeface="Cambria"/>
              </a:rPr>
              <a:t>already</a:t>
            </a:r>
            <a:r>
              <a:rPr sz="2200" spc="3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forgotten</a:t>
            </a:r>
            <a:r>
              <a:rPr sz="2200" spc="37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about</a:t>
            </a:r>
            <a:r>
              <a:rPr sz="2200" spc="3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0066"/>
                </a:solidFill>
                <a:latin typeface="Cambria"/>
                <a:cs typeface="Cambria"/>
              </a:rPr>
              <a:t>"n,"</a:t>
            </a:r>
            <a:r>
              <a:rPr sz="2200" spc="3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5" dirty="0">
                <a:solidFill>
                  <a:srgbClr val="FF0066"/>
                </a:solidFill>
                <a:latin typeface="Cambria"/>
                <a:cs typeface="Cambria"/>
              </a:rPr>
              <a:t>"e"</a:t>
            </a:r>
            <a:r>
              <a:rPr sz="2200" spc="3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2200" spc="36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0066"/>
                </a:solidFill>
                <a:latin typeface="Cambria"/>
                <a:cs typeface="Cambria"/>
              </a:rPr>
              <a:t>"u,"</a:t>
            </a:r>
            <a:r>
              <a:rPr sz="2200" spc="3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which</a:t>
            </a:r>
            <a:r>
              <a:rPr sz="2200" spc="37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55" dirty="0">
                <a:solidFill>
                  <a:srgbClr val="252525"/>
                </a:solidFill>
                <a:latin typeface="Cambria"/>
                <a:cs typeface="Cambria"/>
              </a:rPr>
              <a:t>makes</a:t>
            </a:r>
            <a:r>
              <a:rPr sz="2200" spc="36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252525"/>
                </a:solidFill>
                <a:latin typeface="Cambria"/>
                <a:cs typeface="Cambria"/>
              </a:rPr>
              <a:t>it</a:t>
            </a:r>
            <a:endParaRPr sz="220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impossible</a:t>
            </a:r>
            <a:r>
              <a:rPr sz="22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for</a:t>
            </a:r>
            <a:r>
              <a:rPr sz="22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this</a:t>
            </a:r>
            <a:r>
              <a:rPr sz="22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type</a:t>
            </a:r>
            <a:r>
              <a:rPr sz="2200" spc="2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75" dirty="0">
                <a:solidFill>
                  <a:srgbClr val="252525"/>
                </a:solidFill>
                <a:latin typeface="Cambria"/>
                <a:cs typeface="Cambria"/>
              </a:rPr>
              <a:t>of</a:t>
            </a:r>
            <a:r>
              <a:rPr sz="22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NN</a:t>
            </a:r>
            <a:r>
              <a:rPr sz="22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2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predict</a:t>
            </a:r>
            <a:r>
              <a:rPr sz="2200" spc="2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which</a:t>
            </a:r>
            <a:r>
              <a:rPr sz="22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252525"/>
                </a:solidFill>
                <a:latin typeface="Cambria"/>
                <a:cs typeface="Cambria"/>
              </a:rPr>
              <a:t>character</a:t>
            </a:r>
            <a:r>
              <a:rPr sz="2200" spc="2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would</a:t>
            </a:r>
            <a:r>
              <a:rPr sz="22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252525"/>
                </a:solidFill>
                <a:latin typeface="Cambria"/>
                <a:cs typeface="Cambria"/>
              </a:rPr>
              <a:t>come</a:t>
            </a:r>
            <a:r>
              <a:rPr sz="22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next.</a:t>
            </a:r>
            <a:endParaRPr sz="2200">
              <a:latin typeface="Cambria"/>
              <a:cs typeface="Cambria"/>
            </a:endParaRPr>
          </a:p>
          <a:p>
            <a:pPr marR="292735" algn="r">
              <a:lnSpc>
                <a:spcPct val="100000"/>
              </a:lnSpc>
              <a:spcBef>
                <a:spcPts val="600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spc="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" y="86614"/>
            <a:ext cx="9389237" cy="5318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64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1076" y="731519"/>
            <a:ext cx="7187183" cy="3432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6841" y="1031372"/>
            <a:ext cx="10614025" cy="526859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1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  <a:tab pos="972819" algn="l"/>
                <a:tab pos="2028825" algn="l"/>
                <a:tab pos="2550160" algn="l"/>
                <a:tab pos="4129404" algn="l"/>
                <a:tab pos="5144770" algn="l"/>
                <a:tab pos="5683885" algn="l"/>
                <a:tab pos="6513195" algn="l"/>
                <a:tab pos="7218680" algn="l"/>
                <a:tab pos="8676005" algn="l"/>
              </a:tabLst>
            </a:pP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DNN	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models	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for	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regression	</a:t>
            </a:r>
            <a:r>
              <a:rPr sz="2200" spc="155" dirty="0">
                <a:solidFill>
                  <a:srgbClr val="FF0066"/>
                </a:solidFill>
                <a:latin typeface="Cambria"/>
                <a:cs typeface="Cambria"/>
              </a:rPr>
              <a:t>model	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are	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using	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loss	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functions	</a:t>
            </a:r>
            <a:r>
              <a:rPr sz="2200" spc="90" dirty="0">
                <a:solidFill>
                  <a:srgbClr val="FF0066"/>
                </a:solidFill>
                <a:latin typeface="Cambria"/>
                <a:cs typeface="Cambria"/>
              </a:rPr>
              <a:t>(mean-square-</a:t>
            </a:r>
            <a:endParaRPr sz="2200" dirty="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spc="85" dirty="0">
                <a:solidFill>
                  <a:srgbClr val="FF0066"/>
                </a:solidFill>
                <a:latin typeface="Cambria"/>
                <a:cs typeface="Cambria"/>
              </a:rPr>
              <a:t>error,</a:t>
            </a:r>
            <a:r>
              <a:rPr sz="2200" spc="18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Absolute-Mean-</a:t>
            </a:r>
            <a:r>
              <a:rPr lang="en-US" sz="2200" spc="110" dirty="0">
                <a:solidFill>
                  <a:srgbClr val="FF0066"/>
                </a:solidFill>
                <a:latin typeface="Cambria"/>
                <a:cs typeface="Cambria"/>
              </a:rPr>
              <a:t>Absolute</a:t>
            </a:r>
            <a:r>
              <a:rPr sz="2200" spc="24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0066"/>
                </a:solidFill>
                <a:latin typeface="Cambria"/>
                <a:cs typeface="Cambria"/>
              </a:rPr>
              <a:t>error</a:t>
            </a:r>
            <a:r>
              <a:rPr sz="22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0066"/>
                </a:solidFill>
                <a:latin typeface="Cambria"/>
                <a:cs typeface="Cambria"/>
              </a:rPr>
              <a:t>etc.).</a:t>
            </a:r>
            <a:endParaRPr sz="2200" dirty="0">
              <a:latin typeface="Cambria"/>
              <a:cs typeface="Cambria"/>
            </a:endParaRPr>
          </a:p>
          <a:p>
            <a:pPr marL="241300" marR="6350" indent="-228600" algn="just">
              <a:lnSpc>
                <a:spcPct val="150000"/>
              </a:lnSpc>
              <a:spcBef>
                <a:spcPts val="199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If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fact,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these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loss 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functions 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are </a:t>
            </a:r>
            <a:r>
              <a:rPr sz="2200" spc="85" dirty="0">
                <a:solidFill>
                  <a:srgbClr val="FF0066"/>
                </a:solidFill>
                <a:latin typeface="Cambria"/>
                <a:cs typeface="Cambria"/>
              </a:rPr>
              <a:t>1-variable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convex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function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 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has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one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minimal 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point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(also</a:t>
            </a:r>
            <a:r>
              <a:rPr sz="2000" spc="19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called</a:t>
            </a:r>
            <a:r>
              <a:rPr sz="2000" spc="1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global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minima).</a:t>
            </a:r>
            <a:endParaRPr sz="2000" dirty="0">
              <a:latin typeface="Cambria"/>
              <a:cs typeface="Cambria"/>
            </a:endParaRPr>
          </a:p>
          <a:p>
            <a:pPr marL="241300" marR="5715" indent="-228600" algn="just">
              <a:lnSpc>
                <a:spcPct val="150000"/>
              </a:lnSpc>
              <a:spcBef>
                <a:spcPts val="200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With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classification,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 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are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using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Non-Convex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Function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approach,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because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have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more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 than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0066"/>
                </a:solidFill>
                <a:latin typeface="Cambria"/>
                <a:cs typeface="Cambria"/>
              </a:rPr>
              <a:t>1-variables</a:t>
            </a:r>
            <a:r>
              <a:rPr sz="2200" spc="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45" dirty="0">
                <a:solidFill>
                  <a:srgbClr val="404040"/>
                </a:solidFill>
                <a:latin typeface="Cambria"/>
                <a:cs typeface="Cambria"/>
              </a:rPr>
              <a:t>and</a:t>
            </a:r>
            <a:r>
              <a:rPr sz="2000" spc="15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for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that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variables,</a:t>
            </a:r>
            <a:r>
              <a:rPr sz="2000" spc="9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</a:t>
            </a:r>
            <a:r>
              <a:rPr sz="2000" spc="7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are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finding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 out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the 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global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minimal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point</a:t>
            </a:r>
            <a:r>
              <a:rPr sz="22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that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have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70" dirty="0">
                <a:solidFill>
                  <a:srgbClr val="FF0066"/>
                </a:solidFill>
                <a:latin typeface="Cambria"/>
                <a:cs typeface="Cambria"/>
              </a:rPr>
              <a:t>minimum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0066"/>
                </a:solidFill>
                <a:latin typeface="Cambria"/>
                <a:cs typeface="Cambria"/>
              </a:rPr>
              <a:t>error</a:t>
            </a:r>
            <a:r>
              <a:rPr sz="2200" spc="15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value</a:t>
            </a:r>
            <a:r>
              <a:rPr sz="2000" spc="1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for</a:t>
            </a:r>
            <a:r>
              <a:rPr sz="2000" spc="1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Loss</a:t>
            </a:r>
            <a:r>
              <a:rPr sz="2000" spc="16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function.</a:t>
            </a:r>
            <a:endParaRPr sz="2000" dirty="0">
              <a:latin typeface="Cambria"/>
              <a:cs typeface="Cambria"/>
            </a:endParaRPr>
          </a:p>
          <a:p>
            <a:pPr marL="241300" marR="5080" indent="-228600" algn="just">
              <a:lnSpc>
                <a:spcPct val="153200"/>
              </a:lnSpc>
              <a:spcBef>
                <a:spcPts val="1975"/>
              </a:spcBef>
              <a:buClr>
                <a:srgbClr val="1D6194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000" spc="35" dirty="0">
                <a:solidFill>
                  <a:srgbClr val="404040"/>
                </a:solidFill>
                <a:latin typeface="Cambria"/>
                <a:cs typeface="Cambria"/>
              </a:rPr>
              <a:t>Let</a:t>
            </a:r>
            <a:r>
              <a:rPr sz="2000" spc="35" dirty="0">
                <a:solidFill>
                  <a:srgbClr val="404040"/>
                </a:solidFill>
                <a:latin typeface="Trebuchet MS"/>
                <a:cs typeface="Trebuchet MS"/>
              </a:rPr>
              <a:t>’</a:t>
            </a:r>
            <a:r>
              <a:rPr sz="2000" spc="35" dirty="0">
                <a:solidFill>
                  <a:srgbClr val="404040"/>
                </a:solidFill>
                <a:latin typeface="Cambria"/>
                <a:cs typeface="Cambria"/>
              </a:rPr>
              <a:t>s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take </a:t>
            </a:r>
            <a:r>
              <a:rPr sz="2000" spc="130" dirty="0">
                <a:solidFill>
                  <a:srgbClr val="404040"/>
                </a:solidFill>
                <a:latin typeface="Cambria"/>
                <a:cs typeface="Cambria"/>
              </a:rPr>
              <a:t>an </a:t>
            </a:r>
            <a:r>
              <a:rPr sz="2000" spc="125" dirty="0">
                <a:solidFill>
                  <a:srgbClr val="404040"/>
                </a:solidFill>
                <a:latin typeface="Cambria"/>
                <a:cs typeface="Cambria"/>
              </a:rPr>
              <a:t>example, </a:t>
            </a:r>
            <a:r>
              <a:rPr sz="2000" spc="80" dirty="0">
                <a:solidFill>
                  <a:srgbClr val="404040"/>
                </a:solidFill>
                <a:latin typeface="Cambria"/>
                <a:cs typeface="Cambria"/>
              </a:rPr>
              <a:t>where </a:t>
            </a:r>
            <a:r>
              <a:rPr sz="2000" spc="65" dirty="0">
                <a:solidFill>
                  <a:srgbClr val="404040"/>
                </a:solidFill>
                <a:latin typeface="Cambria"/>
                <a:cs typeface="Cambria"/>
              </a:rPr>
              <a:t>we </a:t>
            </a:r>
            <a:r>
              <a:rPr sz="2000" spc="60" dirty="0">
                <a:solidFill>
                  <a:srgbClr val="404040"/>
                </a:solidFill>
                <a:latin typeface="Cambria"/>
                <a:cs typeface="Cambria"/>
              </a:rPr>
              <a:t>will </a:t>
            </a:r>
            <a:r>
              <a:rPr sz="2000" spc="75" dirty="0">
                <a:solidFill>
                  <a:srgbClr val="404040"/>
                </a:solidFill>
                <a:latin typeface="Cambria"/>
                <a:cs typeface="Cambria"/>
              </a:rPr>
              <a:t>try </a:t>
            </a:r>
            <a:r>
              <a:rPr sz="2000" spc="120" dirty="0">
                <a:solidFill>
                  <a:srgbClr val="404040"/>
                </a:solidFill>
                <a:latin typeface="Cambria"/>
                <a:cs typeface="Cambria"/>
              </a:rPr>
              <a:t>to </a:t>
            </a:r>
            <a:r>
              <a:rPr sz="2000" spc="135" dirty="0">
                <a:solidFill>
                  <a:srgbClr val="404040"/>
                </a:solidFill>
                <a:latin typeface="Cambria"/>
                <a:cs typeface="Cambria"/>
              </a:rPr>
              <a:t>find </a:t>
            </a:r>
            <a:r>
              <a:rPr sz="2000" spc="114" dirty="0">
                <a:solidFill>
                  <a:srgbClr val="404040"/>
                </a:solidFill>
                <a:latin typeface="Cambria"/>
                <a:cs typeface="Cambria"/>
              </a:rPr>
              <a:t>that the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neural </a:t>
            </a:r>
            <a:r>
              <a:rPr sz="2000" spc="100" dirty="0">
                <a:solidFill>
                  <a:srgbClr val="404040"/>
                </a:solidFill>
                <a:latin typeface="Cambria"/>
                <a:cs typeface="Cambria"/>
              </a:rPr>
              <a:t>network is working </a:t>
            </a:r>
            <a:r>
              <a:rPr sz="2000" spc="10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404040"/>
                </a:solidFill>
                <a:latin typeface="Cambria"/>
                <a:cs typeface="Cambria"/>
              </a:rPr>
              <a:t>with</a:t>
            </a:r>
            <a:r>
              <a:rPr sz="2000" spc="1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404040"/>
                </a:solidFill>
                <a:latin typeface="Cambria"/>
                <a:cs typeface="Cambria"/>
              </a:rPr>
              <a:t>a</a:t>
            </a:r>
            <a:r>
              <a:rPr sz="2000" spc="17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Non-Convex</a:t>
            </a:r>
            <a:r>
              <a:rPr sz="2200" spc="21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function</a:t>
            </a:r>
            <a:r>
              <a:rPr sz="2000" spc="140" dirty="0">
                <a:solidFill>
                  <a:srgbClr val="404040"/>
                </a:solidFill>
                <a:latin typeface="Cambria"/>
                <a:cs typeface="Cambria"/>
              </a:rPr>
              <a:t>.</a:t>
            </a:r>
            <a:endParaRPr sz="2000" dirty="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4451" y="284683"/>
            <a:ext cx="9770745" cy="474345"/>
            <a:chOff x="714451" y="284683"/>
            <a:chExt cx="9770745" cy="4743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51" y="284683"/>
              <a:ext cx="6065012" cy="474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6215" y="284683"/>
              <a:ext cx="469392" cy="4742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0911" y="284683"/>
              <a:ext cx="3703828" cy="47426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883390" y="127761"/>
            <a:ext cx="133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7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3508" y="802284"/>
            <a:ext cx="9918065" cy="232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  <a:tab pos="1016635" algn="l"/>
                <a:tab pos="1416050" algn="l"/>
                <a:tab pos="2143125" algn="l"/>
                <a:tab pos="2591435" algn="l"/>
                <a:tab pos="4147820" algn="l"/>
                <a:tab pos="5062220" algn="l"/>
                <a:tab pos="6639559" algn="l"/>
                <a:tab pos="7891145" algn="l"/>
                <a:tab pos="8339455" algn="l"/>
                <a:tab pos="8846820" algn="l"/>
              </a:tabLst>
            </a:pP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RN</a:t>
            </a:r>
            <a:r>
              <a:rPr sz="2200" spc="150" dirty="0">
                <a:solidFill>
                  <a:srgbClr val="252525"/>
                </a:solidFill>
                <a:latin typeface="Cambria"/>
                <a:cs typeface="Cambria"/>
              </a:rPr>
              <a:t>N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90" dirty="0">
                <a:solidFill>
                  <a:srgbClr val="252525"/>
                </a:solidFill>
                <a:latin typeface="Cambria"/>
                <a:cs typeface="Cambria"/>
              </a:rPr>
              <a:t>i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s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20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b</a:t>
            </a:r>
            <a:r>
              <a:rPr sz="2200" spc="55" dirty="0">
                <a:solidFill>
                  <a:srgbClr val="252525"/>
                </a:solidFill>
                <a:latin typeface="Cambria"/>
                <a:cs typeface="Cambria"/>
              </a:rPr>
              <a:t>l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20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2200" spc="16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rem</a:t>
            </a:r>
            <a:r>
              <a:rPr sz="2200" spc="95" dirty="0">
                <a:solidFill>
                  <a:srgbClr val="FF0066"/>
                </a:solidFill>
                <a:latin typeface="Cambria"/>
                <a:cs typeface="Cambria"/>
              </a:rPr>
              <a:t>e</a:t>
            </a:r>
            <a:r>
              <a:rPr sz="2200" spc="250" dirty="0">
                <a:solidFill>
                  <a:srgbClr val="FF0066"/>
                </a:solidFill>
                <a:latin typeface="Cambria"/>
                <a:cs typeface="Cambria"/>
              </a:rPr>
              <a:t>m</a:t>
            </a:r>
            <a:r>
              <a:rPr sz="2200" spc="95" dirty="0">
                <a:solidFill>
                  <a:srgbClr val="FF0066"/>
                </a:solidFill>
                <a:latin typeface="Cambria"/>
                <a:cs typeface="Cambria"/>
              </a:rPr>
              <a:t>be</a:t>
            </a:r>
            <a:r>
              <a:rPr sz="2200" spc="80" dirty="0">
                <a:solidFill>
                  <a:srgbClr val="FF0066"/>
                </a:solidFill>
                <a:latin typeface="Cambria"/>
                <a:cs typeface="Cambria"/>
              </a:rPr>
              <a:t>r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2200" spc="180" dirty="0">
                <a:solidFill>
                  <a:srgbClr val="252525"/>
                </a:solidFill>
                <a:latin typeface="Cambria"/>
                <a:cs typeface="Cambria"/>
              </a:rPr>
              <a:t>h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ose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char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a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cters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be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ca</a:t>
            </a:r>
            <a:r>
              <a:rPr sz="2200" spc="165" dirty="0">
                <a:solidFill>
                  <a:srgbClr val="252525"/>
                </a:solidFill>
                <a:latin typeface="Cambria"/>
                <a:cs typeface="Cambria"/>
              </a:rPr>
              <a:t>u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se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21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f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65" dirty="0">
                <a:solidFill>
                  <a:srgbClr val="252525"/>
                </a:solidFill>
                <a:latin typeface="Cambria"/>
                <a:cs typeface="Cambria"/>
              </a:rPr>
              <a:t>i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ts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65" dirty="0">
                <a:solidFill>
                  <a:srgbClr val="FF0066"/>
                </a:solidFill>
                <a:latin typeface="Cambria"/>
                <a:cs typeface="Cambria"/>
              </a:rPr>
              <a:t>i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n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tern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a</a:t>
            </a:r>
            <a:r>
              <a:rPr sz="2200" spc="75" dirty="0">
                <a:solidFill>
                  <a:srgbClr val="FF0066"/>
                </a:solidFill>
                <a:latin typeface="Cambria"/>
                <a:cs typeface="Cambria"/>
              </a:rPr>
              <a:t>l  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memory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.</a:t>
            </a:r>
            <a:endParaRPr sz="2200">
              <a:latin typeface="Cambria"/>
              <a:cs typeface="Cambria"/>
            </a:endParaRPr>
          </a:p>
          <a:p>
            <a:pPr marL="241300" marR="5715" indent="-228600">
              <a:lnSpc>
                <a:spcPct val="160500"/>
              </a:lnSpc>
              <a:spcBef>
                <a:spcPts val="1714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  <a:tab pos="609600" algn="l"/>
                <a:tab pos="2030730" algn="l"/>
                <a:tab pos="3188970" algn="l"/>
                <a:tab pos="4218940" algn="l"/>
                <a:tab pos="4933950" algn="l"/>
                <a:tab pos="6019165" algn="l"/>
                <a:tab pos="6691630" algn="l"/>
                <a:tab pos="7601584" algn="l"/>
                <a:tab pos="7965440" algn="l"/>
                <a:tab pos="8764270" algn="l"/>
                <a:tab pos="9469755" algn="l"/>
              </a:tabLst>
            </a:pPr>
            <a:r>
              <a:rPr sz="2200" spc="60" dirty="0">
                <a:solidFill>
                  <a:srgbClr val="252525"/>
                </a:solidFill>
                <a:latin typeface="Cambria"/>
                <a:cs typeface="Cambria"/>
              </a:rPr>
              <a:t>I</a:t>
            </a:r>
            <a:r>
              <a:rPr sz="2200" spc="55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55" dirty="0">
                <a:solidFill>
                  <a:srgbClr val="252525"/>
                </a:solidFill>
                <a:latin typeface="Cambria"/>
                <a:cs typeface="Cambria"/>
              </a:rPr>
              <a:t>p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rod</a:t>
            </a:r>
            <a:r>
              <a:rPr sz="2200" spc="155" dirty="0">
                <a:solidFill>
                  <a:srgbClr val="252525"/>
                </a:solidFill>
                <a:latin typeface="Cambria"/>
                <a:cs typeface="Cambria"/>
              </a:rPr>
              <a:t>u</a:t>
            </a: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c</a:t>
            </a:r>
            <a:r>
              <a:rPr sz="2200" spc="100" dirty="0">
                <a:solidFill>
                  <a:srgbClr val="252525"/>
                </a:solidFill>
                <a:latin typeface="Cambria"/>
                <a:cs typeface="Cambria"/>
              </a:rPr>
              <a:t>e</a:t>
            </a:r>
            <a:r>
              <a:rPr sz="2200" spc="160" dirty="0">
                <a:solidFill>
                  <a:srgbClr val="252525"/>
                </a:solidFill>
                <a:latin typeface="Cambria"/>
                <a:cs typeface="Cambria"/>
              </a:rPr>
              <a:t>s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o</a:t>
            </a:r>
            <a:r>
              <a:rPr sz="2200" spc="170" dirty="0">
                <a:solidFill>
                  <a:srgbClr val="FF0066"/>
                </a:solidFill>
                <a:latin typeface="Cambria"/>
                <a:cs typeface="Cambria"/>
              </a:rPr>
              <a:t>u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200" spc="165" dirty="0">
                <a:solidFill>
                  <a:srgbClr val="FF0066"/>
                </a:solidFill>
                <a:latin typeface="Cambria"/>
                <a:cs typeface="Cambria"/>
              </a:rPr>
              <a:t>p</a:t>
            </a:r>
            <a:r>
              <a:rPr sz="2200" spc="170" dirty="0">
                <a:solidFill>
                  <a:srgbClr val="FF0066"/>
                </a:solidFill>
                <a:latin typeface="Cambria"/>
                <a:cs typeface="Cambria"/>
              </a:rPr>
              <a:t>u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t</a:t>
            </a: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,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55" dirty="0">
                <a:solidFill>
                  <a:srgbClr val="FF0066"/>
                </a:solidFill>
                <a:latin typeface="Cambria"/>
                <a:cs typeface="Cambria"/>
              </a:rPr>
              <a:t>co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p</a:t>
            </a:r>
            <a:r>
              <a:rPr sz="2200" spc="65" dirty="0">
                <a:solidFill>
                  <a:srgbClr val="FF0066"/>
                </a:solidFill>
                <a:latin typeface="Cambria"/>
                <a:cs typeface="Cambria"/>
              </a:rPr>
              <a:t>i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e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2200" spc="180" dirty="0">
                <a:solidFill>
                  <a:srgbClr val="252525"/>
                </a:solidFill>
                <a:latin typeface="Cambria"/>
                <a:cs typeface="Cambria"/>
              </a:rPr>
              <a:t>h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at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2200" spc="170" dirty="0">
                <a:solidFill>
                  <a:srgbClr val="252525"/>
                </a:solidFill>
                <a:latin typeface="Cambria"/>
                <a:cs typeface="Cambria"/>
              </a:rPr>
              <a:t>u</a:t>
            </a:r>
            <a:r>
              <a:rPr sz="2200" spc="120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2200" spc="165" dirty="0">
                <a:solidFill>
                  <a:srgbClr val="252525"/>
                </a:solidFill>
                <a:latin typeface="Cambria"/>
                <a:cs typeface="Cambria"/>
              </a:rPr>
              <a:t>p</a:t>
            </a:r>
            <a:r>
              <a:rPr sz="2200" spc="170" dirty="0">
                <a:solidFill>
                  <a:srgbClr val="252525"/>
                </a:solidFill>
                <a:latin typeface="Cambria"/>
                <a:cs typeface="Cambria"/>
              </a:rPr>
              <a:t>u</a:t>
            </a:r>
            <a:r>
              <a:rPr sz="2200" spc="105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2200" spc="150" dirty="0">
                <a:solidFill>
                  <a:srgbClr val="252525"/>
                </a:solidFill>
                <a:latin typeface="Cambria"/>
                <a:cs typeface="Cambria"/>
              </a:rPr>
              <a:t>n</a:t>
            </a:r>
            <a:r>
              <a:rPr sz="2200" spc="185" dirty="0">
                <a:solidFill>
                  <a:srgbClr val="252525"/>
                </a:solidFill>
                <a:latin typeface="Cambria"/>
                <a:cs typeface="Cambria"/>
              </a:rPr>
              <a:t>d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95" dirty="0">
                <a:solidFill>
                  <a:srgbClr val="FF0066"/>
                </a:solidFill>
                <a:latin typeface="Cambria"/>
                <a:cs typeface="Cambria"/>
              </a:rPr>
              <a:t>l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oops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00" dirty="0">
                <a:solidFill>
                  <a:srgbClr val="252525"/>
                </a:solidFill>
                <a:latin typeface="Cambria"/>
                <a:cs typeface="Cambria"/>
              </a:rPr>
              <a:t>i</a:t>
            </a:r>
            <a:r>
              <a:rPr sz="2200" spc="95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ba</a:t>
            </a:r>
            <a:r>
              <a:rPr sz="2200" spc="155" dirty="0">
                <a:solidFill>
                  <a:srgbClr val="252525"/>
                </a:solidFill>
                <a:latin typeface="Cambria"/>
                <a:cs typeface="Cambria"/>
              </a:rPr>
              <a:t>ck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65" dirty="0">
                <a:solidFill>
                  <a:srgbClr val="252525"/>
                </a:solidFill>
                <a:latin typeface="Cambria"/>
                <a:cs typeface="Cambria"/>
              </a:rPr>
              <a:t>i</a:t>
            </a:r>
            <a:r>
              <a:rPr sz="2200" spc="150" dirty="0">
                <a:solidFill>
                  <a:srgbClr val="252525"/>
                </a:solidFill>
                <a:latin typeface="Cambria"/>
                <a:cs typeface="Cambria"/>
              </a:rPr>
              <a:t>n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2200" spc="155" dirty="0">
                <a:solidFill>
                  <a:srgbClr val="252525"/>
                </a:solidFill>
                <a:latin typeface="Cambria"/>
                <a:cs typeface="Cambria"/>
              </a:rPr>
              <a:t>o</a:t>
            </a:r>
            <a:r>
              <a:rPr sz="2200" dirty="0">
                <a:solidFill>
                  <a:srgbClr val="252525"/>
                </a:solidFill>
                <a:latin typeface="Cambria"/>
                <a:cs typeface="Cambria"/>
              </a:rPr>
              <a:t>	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t</a:t>
            </a:r>
            <a:r>
              <a:rPr sz="2200" spc="160" dirty="0">
                <a:solidFill>
                  <a:srgbClr val="252525"/>
                </a:solidFill>
                <a:latin typeface="Cambria"/>
                <a:cs typeface="Cambria"/>
              </a:rPr>
              <a:t>h</a:t>
            </a:r>
            <a:r>
              <a:rPr sz="2200" spc="55" dirty="0">
                <a:solidFill>
                  <a:srgbClr val="252525"/>
                </a:solidFill>
                <a:latin typeface="Cambria"/>
                <a:cs typeface="Cambria"/>
              </a:rPr>
              <a:t>e 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network.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508" y="4339209"/>
            <a:ext cx="9920605" cy="212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Therefore,</a:t>
            </a:r>
            <a:r>
              <a:rPr sz="2200" spc="22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a</a:t>
            </a:r>
            <a:r>
              <a:rPr sz="22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RNN</a:t>
            </a:r>
            <a:r>
              <a:rPr sz="22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252525"/>
                </a:solidFill>
                <a:latin typeface="Cambria"/>
                <a:cs typeface="Cambria"/>
              </a:rPr>
              <a:t>has</a:t>
            </a:r>
            <a:r>
              <a:rPr sz="2200" spc="20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252525"/>
                </a:solidFill>
                <a:latin typeface="Cambria"/>
                <a:cs typeface="Cambria"/>
              </a:rPr>
              <a:t>two</a:t>
            </a:r>
            <a:r>
              <a:rPr sz="2200" spc="1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inputs:</a:t>
            </a:r>
            <a:r>
              <a:rPr sz="2200" spc="22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200" spc="1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present</a:t>
            </a:r>
            <a:r>
              <a:rPr sz="2200" spc="24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252525"/>
                </a:solidFill>
                <a:latin typeface="Cambria"/>
                <a:cs typeface="Cambria"/>
              </a:rPr>
              <a:t>and</a:t>
            </a:r>
            <a:r>
              <a:rPr sz="22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200" spc="19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recent</a:t>
            </a:r>
            <a:r>
              <a:rPr sz="2200" spc="21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past</a:t>
            </a:r>
            <a:r>
              <a:rPr sz="2200" spc="130" dirty="0">
                <a:solidFill>
                  <a:srgbClr val="5E5E5E"/>
                </a:solidFill>
                <a:latin typeface="Cambria"/>
                <a:cs typeface="Cambria"/>
              </a:rPr>
              <a:t>.</a:t>
            </a:r>
            <a:endParaRPr sz="2200">
              <a:latin typeface="Cambria"/>
              <a:cs typeface="Cambria"/>
            </a:endParaRPr>
          </a:p>
          <a:p>
            <a:pPr marL="241300" marR="5080" indent="-228600" algn="just">
              <a:lnSpc>
                <a:spcPct val="150000"/>
              </a:lnSpc>
              <a:spcBef>
                <a:spcPts val="1995"/>
              </a:spcBef>
              <a:buClr>
                <a:srgbClr val="4189B3"/>
              </a:buClr>
              <a:buSzPct val="75000"/>
              <a:buFont typeface="Wingdings"/>
              <a:buChar char=""/>
              <a:tabLst>
                <a:tab pos="241300" algn="l"/>
              </a:tabLst>
            </a:pP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This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is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important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because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sequence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85" dirty="0">
                <a:solidFill>
                  <a:srgbClr val="FF0066"/>
                </a:solidFill>
                <a:latin typeface="Cambria"/>
                <a:cs typeface="Cambria"/>
              </a:rPr>
              <a:t>of</a:t>
            </a:r>
            <a:r>
              <a:rPr sz="2200" spc="19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data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contains</a:t>
            </a:r>
            <a:r>
              <a:rPr sz="2200" spc="14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crucial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information </a:t>
            </a:r>
            <a:r>
              <a:rPr sz="2200" spc="135" dirty="0">
                <a:solidFill>
                  <a:srgbClr val="252525"/>
                </a:solidFill>
                <a:latin typeface="Cambria"/>
                <a:cs typeface="Cambria"/>
              </a:rPr>
              <a:t>about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what is </a:t>
            </a:r>
            <a:r>
              <a:rPr sz="2200" spc="155" dirty="0">
                <a:solidFill>
                  <a:srgbClr val="252525"/>
                </a:solidFill>
                <a:latin typeface="Cambria"/>
                <a:cs typeface="Cambria"/>
              </a:rPr>
              <a:t>coming </a:t>
            </a:r>
            <a:r>
              <a:rPr sz="2200" spc="125" dirty="0">
                <a:solidFill>
                  <a:srgbClr val="252525"/>
                </a:solidFill>
                <a:latin typeface="Cambria"/>
                <a:cs typeface="Cambria"/>
              </a:rPr>
              <a:t>next,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which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is </a:t>
            </a:r>
            <a:r>
              <a:rPr sz="2200" spc="105" dirty="0">
                <a:solidFill>
                  <a:srgbClr val="252525"/>
                </a:solidFill>
                <a:latin typeface="Cambria"/>
                <a:cs typeface="Cambria"/>
              </a:rPr>
              <a:t>why </a:t>
            </a:r>
            <a:r>
              <a:rPr sz="2200" spc="114" dirty="0">
                <a:solidFill>
                  <a:srgbClr val="252525"/>
                </a:solidFill>
                <a:latin typeface="Cambria"/>
                <a:cs typeface="Cambria"/>
              </a:rPr>
              <a:t>a </a:t>
            </a:r>
            <a:r>
              <a:rPr sz="2200" spc="140" dirty="0">
                <a:solidFill>
                  <a:srgbClr val="252525"/>
                </a:solidFill>
                <a:latin typeface="Cambria"/>
                <a:cs typeface="Cambria"/>
              </a:rPr>
              <a:t>RNN can </a:t>
            </a:r>
            <a:r>
              <a:rPr sz="2200" spc="175" dirty="0">
                <a:solidFill>
                  <a:srgbClr val="252525"/>
                </a:solidFill>
                <a:latin typeface="Cambria"/>
                <a:cs typeface="Cambria"/>
              </a:rPr>
              <a:t>do </a:t>
            </a:r>
            <a:r>
              <a:rPr sz="22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252525"/>
                </a:solidFill>
                <a:latin typeface="Cambria"/>
                <a:cs typeface="Cambria"/>
              </a:rPr>
              <a:t>while</a:t>
            </a:r>
            <a:r>
              <a:rPr sz="2200" spc="18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252525"/>
                </a:solidFill>
                <a:latin typeface="Cambria"/>
                <a:cs typeface="Cambria"/>
              </a:rPr>
              <a:t>other</a:t>
            </a:r>
            <a:r>
              <a:rPr sz="2200" spc="20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252525"/>
                </a:solidFill>
                <a:latin typeface="Cambria"/>
                <a:cs typeface="Cambria"/>
              </a:rPr>
              <a:t>algorithms</a:t>
            </a:r>
            <a:r>
              <a:rPr sz="2200" spc="21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252525"/>
                </a:solidFill>
                <a:latin typeface="Cambria"/>
                <a:cs typeface="Cambria"/>
              </a:rPr>
              <a:t>can</a:t>
            </a:r>
            <a:r>
              <a:rPr sz="2200" spc="70" dirty="0">
                <a:solidFill>
                  <a:srgbClr val="252525"/>
                </a:solidFill>
                <a:latin typeface="Trebuchet MS"/>
                <a:cs typeface="Trebuchet MS"/>
              </a:rPr>
              <a:t>’</a:t>
            </a:r>
            <a:r>
              <a:rPr sz="2200" spc="70" dirty="0">
                <a:solidFill>
                  <a:srgbClr val="252525"/>
                </a:solidFill>
                <a:latin typeface="Cambria"/>
                <a:cs typeface="Cambria"/>
              </a:rPr>
              <a:t>t.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" y="86614"/>
            <a:ext cx="9389237" cy="5318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65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4463" y="3304032"/>
            <a:ext cx="10075545" cy="85979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70180" rIns="0" bIns="0" rtlCol="0">
            <a:spAutoFit/>
          </a:bodyPr>
          <a:lstStyle/>
          <a:p>
            <a:pPr marL="544195">
              <a:lnSpc>
                <a:spcPct val="100000"/>
              </a:lnSpc>
              <a:spcBef>
                <a:spcPts val="1340"/>
              </a:spcBef>
            </a:pPr>
            <a:r>
              <a:rPr sz="2800" spc="135" dirty="0">
                <a:solidFill>
                  <a:srgbClr val="FF0066"/>
                </a:solidFill>
                <a:latin typeface="Cambria"/>
                <a:cs typeface="Cambria"/>
              </a:rPr>
              <a:t>Simply:</a:t>
            </a:r>
            <a:r>
              <a:rPr sz="2800" spc="28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800" spc="170" dirty="0">
                <a:solidFill>
                  <a:srgbClr val="252525"/>
                </a:solidFill>
                <a:latin typeface="Cambria"/>
                <a:cs typeface="Cambria"/>
              </a:rPr>
              <a:t>RNN</a:t>
            </a:r>
            <a:r>
              <a:rPr sz="28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800" spc="210" dirty="0">
                <a:solidFill>
                  <a:srgbClr val="252525"/>
                </a:solidFill>
                <a:latin typeface="Cambria"/>
                <a:cs typeface="Cambria"/>
              </a:rPr>
              <a:t>add</a:t>
            </a:r>
            <a:r>
              <a:rPr sz="2800" spc="250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800" spc="16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800" spc="254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800" spc="165" dirty="0">
                <a:solidFill>
                  <a:srgbClr val="252525"/>
                </a:solidFill>
                <a:latin typeface="Cambria"/>
                <a:cs typeface="Cambria"/>
              </a:rPr>
              <a:t>immediate</a:t>
            </a:r>
            <a:r>
              <a:rPr sz="2800" spc="28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800" spc="175" dirty="0">
                <a:solidFill>
                  <a:srgbClr val="252525"/>
                </a:solidFill>
                <a:latin typeface="Cambria"/>
                <a:cs typeface="Cambria"/>
              </a:rPr>
              <a:t>past</a:t>
            </a:r>
            <a:r>
              <a:rPr sz="2800" spc="29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800" spc="170" dirty="0">
                <a:solidFill>
                  <a:srgbClr val="252525"/>
                </a:solidFill>
                <a:latin typeface="Cambria"/>
                <a:cs typeface="Cambria"/>
              </a:rPr>
              <a:t>to</a:t>
            </a:r>
            <a:r>
              <a:rPr sz="2800" spc="229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800" spc="160" dirty="0">
                <a:solidFill>
                  <a:srgbClr val="252525"/>
                </a:solidFill>
                <a:latin typeface="Cambria"/>
                <a:cs typeface="Cambria"/>
              </a:rPr>
              <a:t>the</a:t>
            </a:r>
            <a:r>
              <a:rPr sz="2800" spc="245" dirty="0">
                <a:solidFill>
                  <a:srgbClr val="252525"/>
                </a:solidFill>
                <a:latin typeface="Cambria"/>
                <a:cs typeface="Cambria"/>
              </a:rPr>
              <a:t> </a:t>
            </a:r>
            <a:r>
              <a:rPr sz="2800" spc="150" dirty="0">
                <a:solidFill>
                  <a:srgbClr val="252525"/>
                </a:solidFill>
                <a:latin typeface="Cambria"/>
                <a:cs typeface="Cambria"/>
              </a:rPr>
              <a:t>present.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35" y="596781"/>
            <a:ext cx="7321127" cy="4479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2800" b="1" spc="-193" dirty="0">
                <a:solidFill>
                  <a:srgbClr val="1A1A1A"/>
                </a:solidFill>
                <a:latin typeface="Tahoma"/>
                <a:cs typeface="Tahoma"/>
              </a:rPr>
              <a:t>Basic </a:t>
            </a:r>
            <a:r>
              <a:rPr sz="2800" b="1" spc="-193" dirty="0">
                <a:solidFill>
                  <a:srgbClr val="1A1A1A"/>
                </a:solidFill>
                <a:latin typeface="Tahoma"/>
                <a:cs typeface="Tahoma"/>
              </a:rPr>
              <a:t>Recurrent</a:t>
            </a:r>
            <a:r>
              <a:rPr sz="2800" b="1" spc="-373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800" b="1" spc="-180" dirty="0">
                <a:solidFill>
                  <a:srgbClr val="1A1A1A"/>
                </a:solidFill>
                <a:latin typeface="Tahoma"/>
                <a:cs typeface="Tahoma"/>
              </a:rPr>
              <a:t>Neu</a:t>
            </a:r>
            <a:r>
              <a:rPr sz="2800" b="1" spc="-167" dirty="0">
                <a:solidFill>
                  <a:srgbClr val="1A1A1A"/>
                </a:solidFill>
                <a:latin typeface="Tahoma"/>
                <a:cs typeface="Tahoma"/>
              </a:rPr>
              <a:t>r</a:t>
            </a:r>
            <a:r>
              <a:rPr sz="2800" b="1" spc="-272" dirty="0">
                <a:solidFill>
                  <a:srgbClr val="1A1A1A"/>
                </a:solidFill>
                <a:latin typeface="Tahoma"/>
                <a:cs typeface="Tahoma"/>
              </a:rPr>
              <a:t>a</a:t>
            </a:r>
            <a:r>
              <a:rPr sz="2800" b="1" spc="-133" dirty="0">
                <a:solidFill>
                  <a:srgbClr val="1A1A1A"/>
                </a:solidFill>
                <a:latin typeface="Tahoma"/>
                <a:cs typeface="Tahoma"/>
              </a:rPr>
              <a:t>l</a:t>
            </a:r>
            <a:r>
              <a:rPr sz="2800" b="1" spc="-38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800" b="1" spc="-193" dirty="0">
                <a:solidFill>
                  <a:srgbClr val="1A1A1A"/>
                </a:solidFill>
                <a:latin typeface="Tahoma"/>
                <a:cs typeface="Tahoma"/>
              </a:rPr>
              <a:t>Networks</a:t>
            </a:r>
            <a:r>
              <a:rPr sz="2800" b="1" spc="-373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800" b="1" spc="-305" dirty="0">
                <a:solidFill>
                  <a:srgbClr val="1A1A1A"/>
                </a:solidFill>
                <a:latin typeface="Tahoma"/>
                <a:cs typeface="Tahoma"/>
              </a:rPr>
              <a:t>(RNN)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4000" y="2471538"/>
            <a:ext cx="2043309" cy="37896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7747" y="2245681"/>
            <a:ext cx="4337380" cy="44772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48C0-26D0-C6F4-0BB9-4EEA2C28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" y="2353163"/>
            <a:ext cx="11925299" cy="393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253" y="1451108"/>
            <a:ext cx="8905240" cy="67375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267" spc="-7" dirty="0"/>
              <a:t>RNN</a:t>
            </a:r>
            <a:r>
              <a:rPr sz="4267" spc="-33" dirty="0"/>
              <a:t> </a:t>
            </a:r>
            <a:r>
              <a:rPr sz="4267" spc="-13" dirty="0"/>
              <a:t>has</a:t>
            </a:r>
            <a:r>
              <a:rPr sz="4267" spc="-40" dirty="0"/>
              <a:t> </a:t>
            </a:r>
            <a:r>
              <a:rPr sz="4267" spc="-7" dirty="0"/>
              <a:t>two</a:t>
            </a:r>
            <a:r>
              <a:rPr sz="4267" spc="-27" dirty="0"/>
              <a:t> </a:t>
            </a:r>
            <a:r>
              <a:rPr sz="4267" spc="-7" dirty="0"/>
              <a:t>major</a:t>
            </a:r>
            <a:r>
              <a:rPr sz="4267" spc="-33" dirty="0"/>
              <a:t> </a:t>
            </a:r>
            <a:r>
              <a:rPr sz="4267" spc="-7" dirty="0"/>
              <a:t>disadvantages</a:t>
            </a:r>
            <a:endParaRPr sz="42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F846E-26DD-F3A9-ABEA-FBE25F16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609236"/>
            <a:ext cx="5448300" cy="67375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267" spc="339" dirty="0">
                <a:solidFill>
                  <a:srgbClr val="1A1A1A"/>
                </a:solidFill>
                <a:latin typeface="Trebuchet MS"/>
                <a:cs typeface="Trebuchet MS"/>
              </a:rPr>
              <a:t>RN</a:t>
            </a:r>
            <a:r>
              <a:rPr sz="4267" spc="327" dirty="0">
                <a:solidFill>
                  <a:srgbClr val="1A1A1A"/>
                </a:solidFill>
                <a:latin typeface="Trebuchet MS"/>
                <a:cs typeface="Trebuchet MS"/>
              </a:rPr>
              <a:t>N</a:t>
            </a:r>
            <a:r>
              <a:rPr sz="4267" spc="267" dirty="0">
                <a:solidFill>
                  <a:srgbClr val="1A1A1A"/>
                </a:solidFill>
                <a:latin typeface="Trebuchet MS"/>
                <a:cs typeface="Trebuchet MS"/>
              </a:rPr>
              <a:t>s</a:t>
            </a:r>
            <a:r>
              <a:rPr sz="4267" spc="-267" dirty="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sz="4267" spc="67" dirty="0">
                <a:solidFill>
                  <a:srgbClr val="1A1A1A"/>
                </a:solidFill>
                <a:latin typeface="Trebuchet MS"/>
                <a:cs typeface="Trebuchet MS"/>
              </a:rPr>
              <a:t>cha</a:t>
            </a:r>
            <a:r>
              <a:rPr sz="4267" spc="40" dirty="0">
                <a:solidFill>
                  <a:srgbClr val="1A1A1A"/>
                </a:solidFill>
                <a:latin typeface="Trebuchet MS"/>
                <a:cs typeface="Trebuchet MS"/>
              </a:rPr>
              <a:t>r</a:t>
            </a:r>
            <a:r>
              <a:rPr sz="4267" spc="120" dirty="0">
                <a:solidFill>
                  <a:srgbClr val="1A1A1A"/>
                </a:solidFill>
                <a:latin typeface="Trebuchet MS"/>
                <a:cs typeface="Trebuchet MS"/>
              </a:rPr>
              <a:t>ac</a:t>
            </a:r>
            <a:r>
              <a:rPr sz="4267" spc="60" dirty="0">
                <a:solidFill>
                  <a:srgbClr val="1A1A1A"/>
                </a:solidFill>
                <a:latin typeface="Trebuchet MS"/>
                <a:cs typeface="Trebuchet MS"/>
              </a:rPr>
              <a:t>t</a:t>
            </a:r>
            <a:r>
              <a:rPr sz="4267" dirty="0">
                <a:solidFill>
                  <a:srgbClr val="1A1A1A"/>
                </a:solidFill>
                <a:latin typeface="Trebuchet MS"/>
                <a:cs typeface="Trebuchet MS"/>
              </a:rPr>
              <a:t>eri</a:t>
            </a:r>
            <a:r>
              <a:rPr sz="4267" spc="-13" dirty="0">
                <a:solidFill>
                  <a:srgbClr val="1A1A1A"/>
                </a:solidFill>
                <a:latin typeface="Trebuchet MS"/>
                <a:cs typeface="Trebuchet MS"/>
              </a:rPr>
              <a:t>s</a:t>
            </a:r>
            <a:r>
              <a:rPr sz="4267" spc="60" dirty="0">
                <a:solidFill>
                  <a:srgbClr val="1A1A1A"/>
                </a:solidFill>
                <a:latin typeface="Trebuchet MS"/>
                <a:cs typeface="Trebuchet MS"/>
              </a:rPr>
              <a:t>tics</a:t>
            </a:r>
            <a:endParaRPr sz="4267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853" y="2584540"/>
            <a:ext cx="9485207" cy="30759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4649" indent="-437716">
              <a:lnSpc>
                <a:spcPct val="150000"/>
              </a:lnSpc>
              <a:spcBef>
                <a:spcPts val="133"/>
              </a:spcBef>
              <a:buClr>
                <a:srgbClr val="595959"/>
              </a:buClr>
              <a:buSzPct val="65000"/>
              <a:buFont typeface="Arial"/>
              <a:buChar char="●"/>
              <a:tabLst>
                <a:tab pos="453802" algn="l"/>
                <a:tab pos="454649" algn="l"/>
              </a:tabLst>
            </a:pPr>
            <a:r>
              <a:rPr sz="2667" spc="100" dirty="0">
                <a:solidFill>
                  <a:srgbClr val="1A1A1A"/>
                </a:solidFill>
                <a:latin typeface="Tahoma"/>
                <a:cs typeface="Tahoma"/>
              </a:rPr>
              <a:t>Model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13" dirty="0">
                <a:solidFill>
                  <a:srgbClr val="1A1A1A"/>
                </a:solidFill>
                <a:latin typeface="Tahoma"/>
                <a:cs typeface="Tahoma"/>
              </a:rPr>
              <a:t>hidden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13" dirty="0">
                <a:solidFill>
                  <a:srgbClr val="1A1A1A"/>
                </a:solidFill>
                <a:latin typeface="Tahoma"/>
                <a:cs typeface="Tahoma"/>
              </a:rPr>
              <a:t>states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-40" dirty="0">
                <a:solidFill>
                  <a:srgbClr val="1A1A1A"/>
                </a:solidFill>
                <a:latin typeface="Tahoma"/>
                <a:cs typeface="Tahoma"/>
              </a:rPr>
              <a:t>(input)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dirty="0">
                <a:solidFill>
                  <a:srgbClr val="1A1A1A"/>
                </a:solidFill>
                <a:latin typeface="Tahoma"/>
                <a:cs typeface="Tahoma"/>
              </a:rPr>
              <a:t>dependencies</a:t>
            </a:r>
            <a:endParaRPr sz="2667" dirty="0">
              <a:latin typeface="Tahoma"/>
              <a:cs typeface="Tahoma"/>
            </a:endParaRPr>
          </a:p>
          <a:p>
            <a:pPr marL="454649" indent="-437716">
              <a:lnSpc>
                <a:spcPct val="150000"/>
              </a:lnSpc>
              <a:buClr>
                <a:srgbClr val="595959"/>
              </a:buClr>
              <a:buSzPct val="65000"/>
              <a:buFont typeface="Arial"/>
              <a:buChar char="●"/>
              <a:tabLst>
                <a:tab pos="453802" algn="l"/>
                <a:tab pos="454649" algn="l"/>
              </a:tabLst>
            </a:pPr>
            <a:r>
              <a:rPr sz="2667" spc="60" dirty="0">
                <a:solidFill>
                  <a:srgbClr val="1A1A1A"/>
                </a:solidFill>
                <a:latin typeface="Tahoma"/>
                <a:cs typeface="Tahoma"/>
              </a:rPr>
              <a:t>Errors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-13" dirty="0">
                <a:solidFill>
                  <a:srgbClr val="1A1A1A"/>
                </a:solidFill>
                <a:latin typeface="Tahoma"/>
                <a:cs typeface="Tahoma"/>
              </a:rPr>
              <a:t>“back</a:t>
            </a:r>
            <a:r>
              <a:rPr sz="2667" spc="-313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7" dirty="0">
                <a:solidFill>
                  <a:srgbClr val="1A1A1A"/>
                </a:solidFill>
                <a:latin typeface="Tahoma"/>
                <a:cs typeface="Tahoma"/>
              </a:rPr>
              <a:t>propagation</a:t>
            </a:r>
            <a:r>
              <a:rPr sz="2667" spc="-313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27" dirty="0">
                <a:solidFill>
                  <a:srgbClr val="1A1A1A"/>
                </a:solidFill>
                <a:latin typeface="Tahoma"/>
                <a:cs typeface="Tahoma"/>
              </a:rPr>
              <a:t>over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-27" dirty="0">
                <a:solidFill>
                  <a:srgbClr val="1A1A1A"/>
                </a:solidFill>
                <a:latin typeface="Tahoma"/>
                <a:cs typeface="Tahoma"/>
              </a:rPr>
              <a:t>time”</a:t>
            </a:r>
            <a:endParaRPr sz="2667" dirty="0">
              <a:latin typeface="Tahoma"/>
              <a:cs typeface="Tahoma"/>
            </a:endParaRPr>
          </a:p>
          <a:p>
            <a:pPr marL="454649" indent="-437716">
              <a:lnSpc>
                <a:spcPct val="150000"/>
              </a:lnSpc>
              <a:spcBef>
                <a:spcPts val="7"/>
              </a:spcBef>
              <a:buClr>
                <a:srgbClr val="595959"/>
              </a:buClr>
              <a:buSzPct val="65000"/>
              <a:buFont typeface="Arial"/>
              <a:buChar char="●"/>
              <a:tabLst>
                <a:tab pos="453802" algn="l"/>
                <a:tab pos="454649" algn="l"/>
              </a:tabLst>
            </a:pPr>
            <a:r>
              <a:rPr sz="2667" spc="20" dirty="0">
                <a:solidFill>
                  <a:srgbClr val="1A1A1A"/>
                </a:solidFill>
                <a:latin typeface="Tahoma"/>
                <a:cs typeface="Tahoma"/>
              </a:rPr>
              <a:t>Feature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7" dirty="0">
                <a:solidFill>
                  <a:srgbClr val="1A1A1A"/>
                </a:solidFill>
                <a:latin typeface="Tahoma"/>
                <a:cs typeface="Tahoma"/>
              </a:rPr>
              <a:t>learning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7" dirty="0">
                <a:solidFill>
                  <a:srgbClr val="1A1A1A"/>
                </a:solidFill>
                <a:latin typeface="Tahoma"/>
                <a:cs typeface="Tahoma"/>
              </a:rPr>
              <a:t>methods</a:t>
            </a:r>
            <a:endParaRPr sz="2667" dirty="0">
              <a:latin typeface="Tahoma"/>
              <a:cs typeface="Tahoma"/>
            </a:endParaRPr>
          </a:p>
          <a:p>
            <a:pPr marL="454649" indent="-437716">
              <a:lnSpc>
                <a:spcPct val="150000"/>
              </a:lnSpc>
              <a:buClr>
                <a:srgbClr val="595959"/>
              </a:buClr>
              <a:buSzPct val="65000"/>
              <a:buFont typeface="Arial"/>
              <a:buChar char="●"/>
              <a:tabLst>
                <a:tab pos="453802" algn="l"/>
                <a:tab pos="454649" algn="l"/>
              </a:tabLst>
            </a:pPr>
            <a:r>
              <a:rPr sz="2667" spc="67" dirty="0">
                <a:solidFill>
                  <a:srgbClr val="1A1A1A"/>
                </a:solidFill>
                <a:latin typeface="Tahoma"/>
                <a:cs typeface="Tahoma"/>
              </a:rPr>
              <a:t>V</a:t>
            </a:r>
            <a:r>
              <a:rPr sz="2667" spc="-13" dirty="0">
                <a:solidFill>
                  <a:srgbClr val="1A1A1A"/>
                </a:solidFill>
                <a:latin typeface="Tahoma"/>
                <a:cs typeface="Tahoma"/>
              </a:rPr>
              <a:t>anishing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dirty="0">
                <a:solidFill>
                  <a:srgbClr val="1A1A1A"/>
                </a:solidFill>
                <a:latin typeface="Tahoma"/>
                <a:cs typeface="Tahoma"/>
              </a:rPr>
              <a:t>g</a:t>
            </a:r>
            <a:r>
              <a:rPr sz="2667" spc="-53" dirty="0">
                <a:solidFill>
                  <a:srgbClr val="1A1A1A"/>
                </a:solidFill>
                <a:latin typeface="Tahoma"/>
                <a:cs typeface="Tahoma"/>
              </a:rPr>
              <a:t>r</a:t>
            </a:r>
            <a:r>
              <a:rPr sz="2667" spc="20" dirty="0">
                <a:solidFill>
                  <a:srgbClr val="1A1A1A"/>
                </a:solidFill>
                <a:latin typeface="Tahoma"/>
                <a:cs typeface="Tahoma"/>
              </a:rPr>
              <a:t>adient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-13" dirty="0">
                <a:solidFill>
                  <a:srgbClr val="1A1A1A"/>
                </a:solidFill>
                <a:latin typeface="Tahoma"/>
                <a:cs typeface="Tahoma"/>
              </a:rPr>
              <a:t>problem:</a:t>
            </a:r>
            <a:endParaRPr sz="2667" dirty="0">
              <a:latin typeface="Tahoma"/>
              <a:cs typeface="Tahoma"/>
            </a:endParaRPr>
          </a:p>
          <a:p>
            <a:pPr marL="453802">
              <a:lnSpc>
                <a:spcPct val="150000"/>
              </a:lnSpc>
              <a:spcBef>
                <a:spcPts val="480"/>
              </a:spcBef>
            </a:pPr>
            <a:r>
              <a:rPr sz="2667" spc="13" dirty="0">
                <a:solidFill>
                  <a:srgbClr val="1A1A1A"/>
                </a:solidFill>
                <a:latin typeface="Tahoma"/>
                <a:cs typeface="Tahoma"/>
              </a:rPr>
              <a:t>cannot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13" dirty="0">
                <a:solidFill>
                  <a:srgbClr val="1A1A1A"/>
                </a:solidFill>
                <a:latin typeface="Tahoma"/>
                <a:cs typeface="Tahoma"/>
              </a:rPr>
              <a:t>model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13" dirty="0">
                <a:solidFill>
                  <a:srgbClr val="1A1A1A"/>
                </a:solidFill>
                <a:latin typeface="Tahoma"/>
                <a:cs typeface="Tahoma"/>
              </a:rPr>
              <a:t>long-distant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dirty="0">
                <a:solidFill>
                  <a:srgbClr val="1A1A1A"/>
                </a:solidFill>
                <a:latin typeface="Tahoma"/>
                <a:cs typeface="Tahoma"/>
              </a:rPr>
              <a:t>dependencies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40" dirty="0">
                <a:solidFill>
                  <a:srgbClr val="1A1A1A"/>
                </a:solidFill>
                <a:latin typeface="Tahoma"/>
                <a:cs typeface="Tahoma"/>
              </a:rPr>
              <a:t>of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27" dirty="0">
                <a:solidFill>
                  <a:srgbClr val="1A1A1A"/>
                </a:solidFill>
                <a:latin typeface="Tahoma"/>
                <a:cs typeface="Tahoma"/>
              </a:rPr>
              <a:t>the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13" dirty="0">
                <a:solidFill>
                  <a:srgbClr val="1A1A1A"/>
                </a:solidFill>
                <a:latin typeface="Tahoma"/>
                <a:cs typeface="Tahoma"/>
              </a:rPr>
              <a:t>hidden</a:t>
            </a:r>
            <a:r>
              <a:rPr sz="2667" spc="-320" dirty="0">
                <a:solidFill>
                  <a:srgbClr val="1A1A1A"/>
                </a:solidFill>
                <a:latin typeface="Tahoma"/>
                <a:cs typeface="Tahoma"/>
              </a:rPr>
              <a:t> </a:t>
            </a:r>
            <a:r>
              <a:rPr sz="2667" spc="-27" dirty="0">
                <a:solidFill>
                  <a:srgbClr val="1A1A1A"/>
                </a:solidFill>
                <a:latin typeface="Tahoma"/>
                <a:cs typeface="Tahoma"/>
              </a:rPr>
              <a:t>states.</a:t>
            </a:r>
            <a:endParaRPr sz="2667" dirty="0">
              <a:latin typeface="Tahoma"/>
              <a:cs typeface="Tahom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74200-8033-4EA5-56BD-B8A411851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167" y="800208"/>
            <a:ext cx="5503333" cy="67375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267" spc="-13" dirty="0">
                <a:solidFill>
                  <a:srgbClr val="1A1A1A"/>
                </a:solidFill>
              </a:rPr>
              <a:t>Simple</a:t>
            </a:r>
            <a:r>
              <a:rPr sz="4267" spc="-53" dirty="0">
                <a:solidFill>
                  <a:srgbClr val="1A1A1A"/>
                </a:solidFill>
              </a:rPr>
              <a:t> </a:t>
            </a:r>
            <a:r>
              <a:rPr sz="4267" spc="-7" dirty="0">
                <a:solidFill>
                  <a:srgbClr val="1A1A1A"/>
                </a:solidFill>
              </a:rPr>
              <a:t>RNN</a:t>
            </a:r>
            <a:r>
              <a:rPr sz="4267" spc="-40" dirty="0">
                <a:solidFill>
                  <a:srgbClr val="1A1A1A"/>
                </a:solidFill>
              </a:rPr>
              <a:t> </a:t>
            </a:r>
            <a:r>
              <a:rPr sz="4267" spc="-7" dirty="0">
                <a:solidFill>
                  <a:srgbClr val="1A1A1A"/>
                </a:solidFill>
              </a:rPr>
              <a:t>vs</a:t>
            </a:r>
            <a:r>
              <a:rPr sz="4267" spc="-40" dirty="0">
                <a:solidFill>
                  <a:srgbClr val="1A1A1A"/>
                </a:solidFill>
              </a:rPr>
              <a:t> </a:t>
            </a:r>
            <a:r>
              <a:rPr sz="4267" spc="-7" dirty="0">
                <a:solidFill>
                  <a:srgbClr val="1A1A1A"/>
                </a:solidFill>
              </a:rPr>
              <a:t>LSTM</a:t>
            </a:r>
            <a:endParaRPr sz="4267"/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400" y="2084831"/>
            <a:ext cx="6026987" cy="36338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8179" y="2084831"/>
            <a:ext cx="3973407" cy="37109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marR="604505" indent="-406390">
              <a:spcBef>
                <a:spcPts val="133"/>
              </a:spcBef>
              <a:buChar char="•"/>
              <a:tabLst>
                <a:tab pos="422476" algn="l"/>
                <a:tab pos="423323" algn="l"/>
              </a:tabLst>
            </a:pPr>
            <a:r>
              <a:rPr sz="2667" spc="-7" dirty="0">
                <a:latin typeface="Arial"/>
                <a:cs typeface="Arial"/>
              </a:rPr>
              <a:t>LSTM</a:t>
            </a:r>
            <a:r>
              <a:rPr sz="2667" spc="-4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is</a:t>
            </a:r>
            <a:r>
              <a:rPr sz="2667" spc="-40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even</a:t>
            </a:r>
            <a:r>
              <a:rPr sz="2667" spc="-47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more </a:t>
            </a:r>
            <a:r>
              <a:rPr sz="2667" spc="-720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slower </a:t>
            </a:r>
            <a:r>
              <a:rPr sz="2667" spc="-7" dirty="0">
                <a:latin typeface="Arial"/>
                <a:cs typeface="Arial"/>
              </a:rPr>
              <a:t>to train as </a:t>
            </a:r>
            <a:r>
              <a:rPr sz="2667" dirty="0">
                <a:latin typeface="Arial"/>
                <a:cs typeface="Arial"/>
              </a:rPr>
              <a:t> compared</a:t>
            </a:r>
            <a:r>
              <a:rPr sz="2667" spc="-40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to</a:t>
            </a:r>
            <a:r>
              <a:rPr sz="2667" spc="-3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RNN</a:t>
            </a:r>
            <a:endParaRPr sz="2667">
              <a:latin typeface="Arial"/>
              <a:cs typeface="Arial"/>
            </a:endParaRPr>
          </a:p>
          <a:p>
            <a:pPr marL="422476" marR="473275" indent="-406390">
              <a:buChar char="•"/>
              <a:tabLst>
                <a:tab pos="422476" algn="l"/>
                <a:tab pos="423323" algn="l"/>
              </a:tabLst>
            </a:pPr>
            <a:r>
              <a:rPr sz="2667" spc="-33" dirty="0">
                <a:latin typeface="Arial"/>
                <a:cs typeface="Arial"/>
              </a:rPr>
              <a:t>Vanishing</a:t>
            </a:r>
            <a:r>
              <a:rPr sz="2667" spc="-2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gradient </a:t>
            </a:r>
            <a:r>
              <a:rPr sz="266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problem</a:t>
            </a:r>
            <a:r>
              <a:rPr sz="2667" spc="-67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still</a:t>
            </a:r>
            <a:r>
              <a:rPr sz="2667" spc="-6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persists</a:t>
            </a:r>
            <a:endParaRPr sz="2667">
              <a:latin typeface="Arial"/>
              <a:cs typeface="Arial"/>
            </a:endParaRPr>
          </a:p>
          <a:p>
            <a:pPr marL="422476" marR="6773" indent="-406390">
              <a:buChar char="•"/>
              <a:tabLst>
                <a:tab pos="422476" algn="l"/>
                <a:tab pos="423323" algn="l"/>
              </a:tabLst>
            </a:pPr>
            <a:r>
              <a:rPr sz="2667" spc="-7" dirty="0">
                <a:latin typeface="Arial"/>
                <a:cs typeface="Arial"/>
              </a:rPr>
              <a:t>Sequential</a:t>
            </a:r>
            <a:r>
              <a:rPr sz="2667" spc="-133" dirty="0">
                <a:latin typeface="Arial"/>
                <a:cs typeface="Arial"/>
              </a:rPr>
              <a:t> </a:t>
            </a:r>
            <a:r>
              <a:rPr sz="2667" dirty="0">
                <a:latin typeface="Arial"/>
                <a:cs typeface="Arial"/>
              </a:rPr>
              <a:t>computation </a:t>
            </a:r>
            <a:r>
              <a:rPr sz="2667" spc="-72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inhibits</a:t>
            </a:r>
            <a:r>
              <a:rPr sz="2667" spc="-40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parallelization</a:t>
            </a:r>
            <a:endParaRPr sz="2667">
              <a:latin typeface="Arial"/>
              <a:cs typeface="Arial"/>
            </a:endParaRPr>
          </a:p>
          <a:p>
            <a:pPr marL="422476" marR="848339" indent="-406390">
              <a:buChar char="•"/>
              <a:tabLst>
                <a:tab pos="422476" algn="l"/>
                <a:tab pos="423323" algn="l"/>
              </a:tabLst>
            </a:pPr>
            <a:r>
              <a:rPr sz="2667" spc="-7" dirty="0">
                <a:latin typeface="Arial"/>
                <a:cs typeface="Arial"/>
              </a:rPr>
              <a:t>Distance</a:t>
            </a:r>
            <a:r>
              <a:rPr sz="2667" spc="-120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between </a:t>
            </a:r>
            <a:r>
              <a:rPr sz="2667" spc="-720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positions</a:t>
            </a:r>
            <a:r>
              <a:rPr sz="2667" spc="-4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is</a:t>
            </a:r>
            <a:r>
              <a:rPr sz="2667" spc="-4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linear</a:t>
            </a:r>
            <a:endParaRPr sz="2667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011A3-E182-D14C-30AD-734C196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7044" y="690264"/>
            <a:ext cx="7498927" cy="4479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2800" b="1" spc="93">
                <a:solidFill>
                  <a:srgbClr val="1A1A1A"/>
                </a:solidFill>
                <a:latin typeface="Trebuchet MS"/>
                <a:cs typeface="Trebuchet MS"/>
              </a:rPr>
              <a:t>L</a:t>
            </a:r>
            <a:r>
              <a:rPr lang="en-US" sz="2800" b="1" spc="227">
                <a:solidFill>
                  <a:srgbClr val="1A1A1A"/>
                </a:solidFill>
                <a:latin typeface="Trebuchet MS"/>
                <a:cs typeface="Trebuchet MS"/>
              </a:rPr>
              <a:t>ong</a:t>
            </a:r>
            <a:r>
              <a:rPr lang="en-US" sz="2800" b="1" spc="-233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lang="en-US" sz="2800" b="1" spc="373">
                <a:solidFill>
                  <a:srgbClr val="1A1A1A"/>
                </a:solidFill>
                <a:latin typeface="Trebuchet MS"/>
                <a:cs typeface="Trebuchet MS"/>
              </a:rPr>
              <a:t>S</a:t>
            </a:r>
            <a:r>
              <a:rPr lang="en-US" sz="2800" b="1" spc="-7">
                <a:solidFill>
                  <a:srgbClr val="1A1A1A"/>
                </a:solidFill>
                <a:latin typeface="Trebuchet MS"/>
                <a:cs typeface="Trebuchet MS"/>
              </a:rPr>
              <a:t>hort</a:t>
            </a:r>
            <a:r>
              <a:rPr lang="en-US" sz="2800" b="1" spc="-27">
                <a:solidFill>
                  <a:srgbClr val="1A1A1A"/>
                </a:solidFill>
                <a:latin typeface="Trebuchet MS"/>
                <a:cs typeface="Trebuchet MS"/>
              </a:rPr>
              <a:t>-</a:t>
            </a:r>
            <a:r>
              <a:rPr lang="en-US" sz="2800" b="1" spc="-339">
                <a:solidFill>
                  <a:srgbClr val="1A1A1A"/>
                </a:solidFill>
                <a:latin typeface="Trebuchet MS"/>
                <a:cs typeface="Trebuchet MS"/>
              </a:rPr>
              <a:t>T</a:t>
            </a:r>
            <a:r>
              <a:rPr lang="en-US" sz="2800" b="1" spc="67">
                <a:solidFill>
                  <a:srgbClr val="1A1A1A"/>
                </a:solidFill>
                <a:latin typeface="Trebuchet MS"/>
                <a:cs typeface="Trebuchet MS"/>
              </a:rPr>
              <a:t>erm</a:t>
            </a:r>
            <a:r>
              <a:rPr lang="en-US" sz="2800" b="1" spc="-233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lang="en-US" sz="2800" b="1" spc="413">
                <a:solidFill>
                  <a:srgbClr val="1A1A1A"/>
                </a:solidFill>
                <a:latin typeface="Trebuchet MS"/>
                <a:cs typeface="Trebuchet MS"/>
              </a:rPr>
              <a:t>M</a:t>
            </a:r>
            <a:r>
              <a:rPr lang="en-US" sz="2800" b="1" spc="80">
                <a:solidFill>
                  <a:srgbClr val="1A1A1A"/>
                </a:solidFill>
                <a:latin typeface="Trebuchet MS"/>
                <a:cs typeface="Trebuchet MS"/>
              </a:rPr>
              <a:t>emory</a:t>
            </a:r>
            <a:r>
              <a:rPr lang="en-US" sz="2800" b="1" spc="-32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lang="en-US" sz="2800" b="1" spc="87">
                <a:solidFill>
                  <a:srgbClr val="1A1A1A"/>
                </a:solidFill>
                <a:latin typeface="Trebuchet MS"/>
                <a:cs typeface="Trebuchet MS"/>
              </a:rPr>
              <a:t>(LSTM)</a:t>
            </a:r>
            <a:endParaRPr lang="en-US" sz="2800" b="1" spc="87" dirty="0">
              <a:solidFill>
                <a:srgbClr val="1A1A1A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871" y="2209800"/>
            <a:ext cx="3569586" cy="36180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2683" marR="103291" indent="-285750">
              <a:spcBef>
                <a:spcPts val="133"/>
              </a:spcBef>
              <a:buFont typeface="Arial" panose="020B0604020202020204" pitchFamily="34" charset="0"/>
              <a:buChar char="•"/>
            </a:pP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Use</a:t>
            </a:r>
            <a:r>
              <a:rPr lang="en-US" spc="-4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gates</a:t>
            </a:r>
            <a:r>
              <a:rPr lang="en-US" spc="-4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to</a:t>
            </a:r>
            <a:r>
              <a:rPr lang="en-US" spc="-4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1A1A1A"/>
                </a:solidFill>
                <a:latin typeface="Arial"/>
                <a:cs typeface="Arial"/>
              </a:rPr>
              <a:t>control </a:t>
            </a:r>
            <a:r>
              <a:rPr lang="en-US" spc="-645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the</a:t>
            </a:r>
            <a:r>
              <a:rPr lang="en-US" spc="12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information</a:t>
            </a:r>
            <a:r>
              <a:rPr lang="en-US" spc="12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to </a:t>
            </a:r>
            <a:r>
              <a:rPr lang="en-US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be</a:t>
            </a:r>
            <a:r>
              <a:rPr lang="en-US" spc="-2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FF0000"/>
                </a:solidFill>
                <a:latin typeface="Arial"/>
                <a:cs typeface="Arial"/>
              </a:rPr>
              <a:t>added</a:t>
            </a:r>
            <a:r>
              <a:rPr lang="en-US" spc="-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from</a:t>
            </a:r>
            <a:r>
              <a:rPr lang="en-US" spc="-2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the</a:t>
            </a:r>
            <a:endParaRPr lang="en-US" dirty="0">
              <a:latin typeface="Arial"/>
              <a:cs typeface="Arial"/>
            </a:endParaRPr>
          </a:p>
          <a:p>
            <a:pPr marL="302683" marR="6773" indent="-285750">
              <a:buFont typeface="Arial" panose="020B0604020202020204" pitchFamily="34" charset="0"/>
              <a:buChar char="•"/>
            </a:pP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input,</a:t>
            </a:r>
            <a:r>
              <a:rPr lang="en-US" spc="-4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FF0000"/>
                </a:solidFill>
                <a:latin typeface="Arial"/>
                <a:cs typeface="Arial"/>
              </a:rPr>
              <a:t>forgot</a:t>
            </a:r>
            <a:r>
              <a:rPr lang="en-US" spc="-4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from</a:t>
            </a:r>
            <a:r>
              <a:rPr lang="en-US" spc="-4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the </a:t>
            </a:r>
            <a:r>
              <a:rPr lang="en-US" spc="-645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previous </a:t>
            </a:r>
            <a:r>
              <a:rPr lang="en-US" dirty="0">
                <a:solidFill>
                  <a:srgbClr val="1A1A1A"/>
                </a:solidFill>
                <a:latin typeface="Arial"/>
                <a:cs typeface="Arial"/>
              </a:rPr>
              <a:t>memories, </a:t>
            </a:r>
            <a:r>
              <a:rPr lang="en-US" spc="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and</a:t>
            </a:r>
            <a:r>
              <a:rPr lang="en-US" spc="-2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outputted.</a:t>
            </a:r>
          </a:p>
          <a:p>
            <a:pPr marL="302683" marR="6773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marL="302683" marR="125304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A1A"/>
                </a:solidFill>
                <a:latin typeface="Arial"/>
                <a:cs typeface="Arial"/>
              </a:rPr>
              <a:t>σ (sigmoid) used for gates probabilities.</a:t>
            </a:r>
          </a:p>
          <a:p>
            <a:pPr marL="302683" marR="125304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A1A1A"/>
              </a:solidFill>
              <a:latin typeface="Arial"/>
              <a:cs typeface="Arial"/>
            </a:endParaRPr>
          </a:p>
          <a:p>
            <a:pPr marL="302683" marR="125304" indent="-285750">
              <a:buFont typeface="Arial" panose="020B0604020202020204" pitchFamily="34" charset="0"/>
              <a:buChar char="•"/>
            </a:pP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Tanh</a:t>
            </a:r>
            <a:r>
              <a:rPr lang="en-US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functions used</a:t>
            </a:r>
            <a:r>
              <a:rPr lang="en-US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20" dirty="0">
                <a:solidFill>
                  <a:srgbClr val="1A1A1A"/>
                </a:solidFill>
                <a:latin typeface="Arial"/>
                <a:cs typeface="Arial"/>
              </a:rPr>
              <a:t>respectively,</a:t>
            </a:r>
            <a:r>
              <a:rPr lang="en-US" spc="-33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to</a:t>
            </a:r>
            <a:r>
              <a:rPr lang="en-US" spc="-2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1A1A1A"/>
                </a:solidFill>
                <a:latin typeface="Arial"/>
                <a:cs typeface="Arial"/>
              </a:rPr>
              <a:t>map </a:t>
            </a:r>
            <a:r>
              <a:rPr lang="en-US" spc="-645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the</a:t>
            </a:r>
            <a:r>
              <a:rPr lang="en-US" spc="-2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1A1A1A"/>
                </a:solidFill>
                <a:latin typeface="Arial"/>
                <a:cs typeface="Arial"/>
              </a:rPr>
              <a:t>value</a:t>
            </a:r>
            <a:r>
              <a:rPr lang="en-US" spc="-2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to</a:t>
            </a:r>
            <a:r>
              <a:rPr lang="en-US" spc="-27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[-1,</a:t>
            </a:r>
            <a:r>
              <a:rPr lang="en-US" spc="-2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pc="-7" dirty="0">
                <a:solidFill>
                  <a:srgbClr val="1A1A1A"/>
                </a:solidFill>
                <a:latin typeface="Arial"/>
                <a:cs typeface="Arial"/>
              </a:rPr>
              <a:t>1], where they solve the problem of basic RNN.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035241-0B44-049D-97CA-7409B384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026" name="Picture 2" descr="Understanding Long Short-Term Memory (LSTM) Networks | Machine Learning  Archive">
            <a:extLst>
              <a:ext uri="{FF2B5EF4-FFF2-40B4-BE49-F238E27FC236}">
                <a16:creationId xmlns:a16="http://schemas.microsoft.com/office/drawing/2014/main" id="{4E21DF18-689C-4E63-8959-2C0035873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t="10077" r="12315" b="9336"/>
          <a:stretch/>
        </p:blipFill>
        <p:spPr bwMode="auto">
          <a:xfrm>
            <a:off x="4849871" y="1783997"/>
            <a:ext cx="6172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865"/>
          <a:stretch/>
        </p:blipFill>
        <p:spPr>
          <a:xfrm>
            <a:off x="5006169" y="1219200"/>
            <a:ext cx="6866125" cy="45051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1315" y="2297698"/>
            <a:ext cx="3638973" cy="30948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000" spc="-7" dirty="0">
                <a:latin typeface="Arial"/>
                <a:cs typeface="Arial"/>
              </a:rPr>
              <a:t>In the first part, we </a:t>
            </a:r>
            <a:r>
              <a:rPr sz="2000" dirty="0">
                <a:latin typeface="Arial"/>
                <a:cs typeface="Arial"/>
              </a:rPr>
              <a:t>see </a:t>
            </a:r>
            <a:r>
              <a:rPr sz="2000" spc="-7" dirty="0">
                <a:latin typeface="Arial"/>
                <a:cs typeface="Arial"/>
              </a:rPr>
              <a:t>the </a:t>
            </a:r>
            <a:r>
              <a:rPr sz="2000" spc="-653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sigma mark </a:t>
            </a:r>
            <a:r>
              <a:rPr sz="2000" b="1" spc="47" dirty="0">
                <a:solidFill>
                  <a:srgbClr val="FF0000"/>
                </a:solidFill>
                <a:latin typeface="Calibri"/>
                <a:cs typeface="Calibri"/>
              </a:rPr>
              <a:t>σ</a:t>
            </a:r>
            <a:r>
              <a:rPr sz="2000" spc="47" dirty="0">
                <a:latin typeface="Arial"/>
                <a:cs typeface="Arial"/>
              </a:rPr>
              <a:t>, </a:t>
            </a:r>
            <a:r>
              <a:rPr sz="2000" spc="-7" dirty="0">
                <a:latin typeface="Arial"/>
                <a:cs typeface="Arial"/>
              </a:rPr>
              <a:t>which </a:t>
            </a:r>
            <a:r>
              <a:rPr sz="2000" dirty="0">
                <a:latin typeface="Arial"/>
                <a:cs typeface="Arial"/>
              </a:rPr>
              <a:t> represents </a:t>
            </a:r>
            <a:r>
              <a:rPr sz="2000" spc="-7" dirty="0">
                <a:latin typeface="Arial"/>
                <a:cs typeface="Arial"/>
              </a:rPr>
              <a:t>the gates that </a:t>
            </a:r>
            <a:r>
              <a:rPr sz="2000" dirty="0">
                <a:latin typeface="Arial"/>
                <a:cs typeface="Arial"/>
              </a:rPr>
              <a:t> control </a:t>
            </a:r>
            <a:r>
              <a:rPr sz="2000" spc="-7" dirty="0">
                <a:latin typeface="Arial"/>
                <a:cs typeface="Arial"/>
              </a:rPr>
              <a:t>the flow of data,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and they </a:t>
            </a:r>
            <a:r>
              <a:rPr sz="2000" dirty="0">
                <a:latin typeface="Arial"/>
                <a:cs typeface="Arial"/>
              </a:rPr>
              <a:t>control </a:t>
            </a:r>
            <a:r>
              <a:rPr sz="2000" spc="-7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amount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of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data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that</a:t>
            </a:r>
            <a:r>
              <a:rPr sz="2000" spc="-33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comes </a:t>
            </a:r>
            <a:r>
              <a:rPr sz="2000" spc="-645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in from the old </a:t>
            </a:r>
            <a:r>
              <a:rPr sz="2000" dirty="0">
                <a:latin typeface="Arial"/>
                <a:cs typeface="Arial"/>
              </a:rPr>
              <a:t>memory </a:t>
            </a:r>
            <a:r>
              <a:rPr sz="2000" spc="7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that</a:t>
            </a:r>
            <a:r>
              <a:rPr sz="2000" spc="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comes</a:t>
            </a:r>
            <a:r>
              <a:rPr sz="2000" spc="127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from</a:t>
            </a:r>
            <a:r>
              <a:rPr sz="2000" spc="120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former output, and if it's 0,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1, or 0.5, it </a:t>
            </a:r>
            <a:r>
              <a:rPr sz="2000" dirty="0">
                <a:latin typeface="Arial"/>
                <a:cs typeface="Arial"/>
              </a:rPr>
              <a:t>controls </a:t>
            </a:r>
            <a:r>
              <a:rPr sz="2000" spc="-7" dirty="0">
                <a:latin typeface="Arial"/>
                <a:cs typeface="Arial"/>
              </a:rPr>
              <a:t>this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amount</a:t>
            </a:r>
            <a:r>
              <a:rPr sz="2000" spc="-13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of</a:t>
            </a:r>
            <a:r>
              <a:rPr sz="2000" spc="-13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data.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6CACC-D312-6DD0-A93D-B4F0A2C3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67803-9168-4788-9674-DFFFF93BB2D6}"/>
              </a:ext>
            </a:extLst>
          </p:cNvPr>
          <p:cNvSpPr txBox="1"/>
          <p:nvPr/>
        </p:nvSpPr>
        <p:spPr>
          <a:xfrm>
            <a:off x="990600" y="4572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Forget Gate</a:t>
            </a:r>
            <a:endParaRPr lang="en-US" b="1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437" y="1972395"/>
            <a:ext cx="3163147" cy="2602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The next </a:t>
            </a:r>
            <a:r>
              <a:rPr sz="2400" dirty="0">
                <a:latin typeface="Arial"/>
                <a:cs typeface="Arial"/>
              </a:rPr>
              <a:t>cell controls </a:t>
            </a:r>
            <a:r>
              <a:rPr sz="2400" spc="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the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amount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of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that </a:t>
            </a:r>
            <a:r>
              <a:rPr sz="2400" spc="-645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will be added to the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next one, and it has </a:t>
            </a:r>
            <a:r>
              <a:rPr sz="2400" dirty="0">
                <a:latin typeface="Arial"/>
                <a:cs typeface="Arial"/>
              </a:rPr>
              <a:t> values </a:t>
            </a:r>
            <a:r>
              <a:rPr sz="2400" spc="-7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0 </a:t>
            </a:r>
            <a:r>
              <a:rPr sz="2400" spc="-7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7" dirty="0">
                <a:latin typeface="Arial"/>
                <a:cs typeface="Arial"/>
              </a:rPr>
              <a:t>or 0.5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that indicate the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amount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addition.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3800" y="838200"/>
            <a:ext cx="7957311" cy="46888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3E98C-9975-A702-95C0-BF507C44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664D1-EE6A-447C-B9DE-D7D8E6D8E0E7}"/>
              </a:ext>
            </a:extLst>
          </p:cNvPr>
          <p:cNvSpPr txBox="1"/>
          <p:nvPr/>
        </p:nvSpPr>
        <p:spPr>
          <a:xfrm>
            <a:off x="546692" y="31498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Update Gate</a:t>
            </a:r>
            <a:endParaRPr lang="en-US" b="1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438" y="2297515"/>
            <a:ext cx="2840567" cy="18637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cell </a:t>
            </a:r>
            <a:r>
              <a:rPr sz="2400" spc="-7" dirty="0">
                <a:latin typeface="Arial"/>
                <a:cs typeface="Arial"/>
              </a:rPr>
              <a:t>number three, </a:t>
            </a:r>
            <a:r>
              <a:rPr sz="2400" spc="-65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it's the one who's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taking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the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data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into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it </a:t>
            </a:r>
            <a:r>
              <a:rPr sz="2400" spc="-645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making </a:t>
            </a:r>
            <a:r>
              <a:rPr sz="2400" spc="-7" dirty="0">
                <a:latin typeface="Arial"/>
                <a:cs typeface="Arial"/>
              </a:rPr>
              <a:t>the new </a:t>
            </a:r>
            <a:r>
              <a:rPr sz="2400" spc="-653" dirty="0">
                <a:latin typeface="Arial"/>
                <a:cs typeface="Arial"/>
              </a:rPr>
              <a:t> </a:t>
            </a:r>
            <a:r>
              <a:rPr sz="2400" spc="-27" dirty="0">
                <a:latin typeface="Arial"/>
                <a:cs typeface="Arial"/>
              </a:rPr>
              <a:t>memory.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2961" y="1143000"/>
            <a:ext cx="7240839" cy="48310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8168F-1E2B-C071-2DBA-3EEB7DA7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267" y="437520"/>
            <a:ext cx="9939867" cy="83796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667" b="1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then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we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design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new </a:t>
            </a:r>
            <a:r>
              <a:rPr sz="2667" b="1" dirty="0">
                <a:solidFill>
                  <a:schemeClr val="tx1"/>
                </a:solidFill>
                <a:latin typeface="Arial"/>
                <a:cs typeface="Arial"/>
              </a:rPr>
              <a:t>memory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dirty="0">
                <a:solidFill>
                  <a:schemeClr val="tx1"/>
                </a:solidFill>
                <a:latin typeface="Arial"/>
                <a:cs typeface="Arial"/>
              </a:rPr>
              <a:t>cell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with this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equation.</a:t>
            </a:r>
            <a:endParaRPr sz="2667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9464" t="-1961" b="1"/>
          <a:stretch/>
        </p:blipFill>
        <p:spPr>
          <a:xfrm>
            <a:off x="6400800" y="2393950"/>
            <a:ext cx="4815839" cy="3962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0B8BC-85EB-F837-BC8C-ABC40DB6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4DB79-BD43-466C-AE90-0FA55A19FBAF}"/>
              </a:ext>
            </a:extLst>
          </p:cNvPr>
          <p:cNvSpPr txBox="1"/>
          <p:nvPr/>
        </p:nvSpPr>
        <p:spPr>
          <a:xfrm>
            <a:off x="975361" y="2047875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image explains the LSTM memory update process: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Forget the old memory we don't need, and add what we need from the new memory.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Equation: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0CE6D-35CC-4627-BD50-13210B10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512" y="3634546"/>
            <a:ext cx="3505689" cy="71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3CA38-5E66-4D0E-9D08-1ACE5527C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087" y="4498716"/>
            <a:ext cx="3343742" cy="18576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1190478" y="6617513"/>
            <a:ext cx="856615" cy="119380"/>
            <a:chOff x="11190478" y="6617513"/>
            <a:chExt cx="856615" cy="1193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0478" y="6617513"/>
              <a:ext cx="408940" cy="1188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0998" y="6617513"/>
              <a:ext cx="192024" cy="118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9014" y="6617513"/>
              <a:ext cx="377951" cy="11887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883390" y="127761"/>
            <a:ext cx="133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8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78" y="4015294"/>
            <a:ext cx="10992485" cy="1957458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</a:tabLst>
            </a:pPr>
            <a:r>
              <a:rPr sz="1700" spc="10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4" dirty="0">
                <a:solidFill>
                  <a:srgbClr val="585858"/>
                </a:solidFill>
                <a:latin typeface="Cambria"/>
                <a:cs typeface="Cambria"/>
              </a:rPr>
              <a:t>NN</a:t>
            </a:r>
            <a:r>
              <a:rPr sz="17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20" dirty="0">
                <a:solidFill>
                  <a:srgbClr val="585858"/>
                </a:solidFill>
                <a:latin typeface="Cambria"/>
                <a:cs typeface="Cambria"/>
              </a:rPr>
              <a:t>has</a:t>
            </a:r>
            <a:r>
              <a:rPr sz="17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25" dirty="0">
                <a:solidFill>
                  <a:srgbClr val="585858"/>
                </a:solidFill>
                <a:latin typeface="Cambria"/>
                <a:cs typeface="Cambria"/>
              </a:rPr>
              <a:t>some</a:t>
            </a:r>
            <a:r>
              <a:rPr sz="17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585858"/>
                </a:solidFill>
                <a:latin typeface="Cambria"/>
                <a:cs typeface="Cambria"/>
              </a:rPr>
              <a:t>inputs,</a:t>
            </a:r>
            <a:r>
              <a:rPr sz="17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0" dirty="0">
                <a:solidFill>
                  <a:srgbClr val="585858"/>
                </a:solidFill>
                <a:latin typeface="Cambria"/>
                <a:cs typeface="Cambria"/>
              </a:rPr>
              <a:t>hidden</a:t>
            </a:r>
            <a:r>
              <a:rPr sz="1700" spc="21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layers</a:t>
            </a:r>
            <a:r>
              <a:rPr sz="17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2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700" spc="2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4" dirty="0">
                <a:solidFill>
                  <a:srgbClr val="585858"/>
                </a:solidFill>
                <a:latin typeface="Cambria"/>
                <a:cs typeface="Cambria"/>
              </a:rPr>
              <a:t>output</a:t>
            </a:r>
            <a:r>
              <a:rPr sz="1700" spc="2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0" dirty="0">
                <a:solidFill>
                  <a:srgbClr val="585858"/>
                </a:solidFill>
                <a:latin typeface="Cambria"/>
                <a:cs typeface="Cambria"/>
              </a:rPr>
              <a:t>layer.</a:t>
            </a:r>
            <a:r>
              <a:rPr sz="1700" spc="2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0066"/>
                </a:solidFill>
                <a:latin typeface="Cambria"/>
                <a:cs typeface="Cambria"/>
              </a:rPr>
              <a:t>weights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1700" spc="21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0" dirty="0">
                <a:solidFill>
                  <a:srgbClr val="585858"/>
                </a:solidFill>
                <a:latin typeface="Cambria"/>
                <a:cs typeface="Cambria"/>
              </a:rPr>
              <a:t>initialized</a:t>
            </a:r>
            <a:r>
              <a:rPr sz="17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75" dirty="0">
                <a:solidFill>
                  <a:srgbClr val="585858"/>
                </a:solidFill>
                <a:latin typeface="Cambria"/>
                <a:cs typeface="Cambria"/>
              </a:rPr>
              <a:t>with</a:t>
            </a:r>
            <a:r>
              <a:rPr sz="17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40" dirty="0">
                <a:solidFill>
                  <a:srgbClr val="FF0066"/>
                </a:solidFill>
                <a:latin typeface="Cambria"/>
                <a:cs typeface="Cambria"/>
              </a:rPr>
              <a:t>random</a:t>
            </a:r>
            <a:endParaRPr sz="2000" dirty="0">
              <a:latin typeface="Cambria"/>
              <a:cs typeface="Cambria"/>
            </a:endParaRPr>
          </a:p>
          <a:p>
            <a:pPr marL="241300">
              <a:lnSpc>
                <a:spcPct val="100000"/>
              </a:lnSpc>
              <a:spcBef>
                <a:spcPts val="755"/>
              </a:spcBef>
            </a:pPr>
            <a:r>
              <a:rPr sz="2000" spc="105" dirty="0">
                <a:solidFill>
                  <a:srgbClr val="FF0066"/>
                </a:solidFill>
                <a:latin typeface="Cambria"/>
                <a:cs typeface="Cambria"/>
              </a:rPr>
              <a:t>values</a:t>
            </a:r>
            <a:r>
              <a:rPr sz="1700" spc="105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1700" dirty="0">
              <a:latin typeface="Cambria"/>
              <a:cs typeface="Cambria"/>
            </a:endParaRPr>
          </a:p>
          <a:p>
            <a:pPr marL="241300" marR="5715" indent="-228600">
              <a:lnSpc>
                <a:spcPct val="130000"/>
              </a:lnSpc>
              <a:spcBef>
                <a:spcPts val="60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</a:tabLst>
            </a:pPr>
            <a:r>
              <a:rPr sz="1700" spc="10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2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0" dirty="0">
                <a:solidFill>
                  <a:srgbClr val="585858"/>
                </a:solidFill>
                <a:latin typeface="Cambria"/>
                <a:cs typeface="Cambria"/>
              </a:rPr>
              <a:t>first</a:t>
            </a:r>
            <a:r>
              <a:rPr sz="1700" spc="2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585858"/>
                </a:solidFill>
                <a:latin typeface="Cambria"/>
                <a:cs typeface="Cambria"/>
              </a:rPr>
              <a:t>neuron</a:t>
            </a:r>
            <a:r>
              <a:rPr sz="1700" spc="2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5" dirty="0">
                <a:solidFill>
                  <a:srgbClr val="585858"/>
                </a:solidFill>
                <a:latin typeface="Cambria"/>
                <a:cs typeface="Cambria"/>
              </a:rPr>
              <a:t>have</a:t>
            </a:r>
            <a:r>
              <a:rPr sz="1700" spc="2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-15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1700" spc="-15" dirty="0">
                <a:solidFill>
                  <a:srgbClr val="585858"/>
                </a:solidFill>
                <a:latin typeface="Trebuchet MS"/>
                <a:cs typeface="Trebuchet MS"/>
              </a:rPr>
              <a:t>’</a:t>
            </a:r>
            <a:r>
              <a:rPr sz="1700" spc="-15" dirty="0">
                <a:solidFill>
                  <a:srgbClr val="585858"/>
                </a:solidFill>
                <a:latin typeface="Cambria"/>
                <a:cs typeface="Cambria"/>
              </a:rPr>
              <a:t>s</a:t>
            </a:r>
            <a:r>
              <a:rPr sz="1700" spc="2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=</a:t>
            </a:r>
            <a:r>
              <a:rPr sz="1700" spc="2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1,</a:t>
            </a:r>
            <a:r>
              <a:rPr sz="1700" spc="2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4,</a:t>
            </a:r>
            <a:r>
              <a:rPr sz="1700" spc="2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7,</a:t>
            </a:r>
            <a:r>
              <a:rPr lang="en-US" sz="1700" spc="95" dirty="0">
                <a:solidFill>
                  <a:srgbClr val="585858"/>
                </a:solidFill>
                <a:latin typeface="Cambria"/>
                <a:cs typeface="Cambria"/>
              </a:rPr>
              <a:t> 8</a:t>
            </a:r>
            <a:r>
              <a:rPr sz="1700" spc="2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5" dirty="0">
                <a:solidFill>
                  <a:srgbClr val="585858"/>
                </a:solidFill>
                <a:latin typeface="Cambria"/>
                <a:cs typeface="Cambria"/>
              </a:rPr>
              <a:t>while</a:t>
            </a:r>
            <a:r>
              <a:rPr sz="1700" spc="2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4" dirty="0">
                <a:solidFill>
                  <a:srgbClr val="585858"/>
                </a:solidFill>
                <a:latin typeface="Cambria"/>
                <a:cs typeface="Cambria"/>
              </a:rPr>
              <a:t>second</a:t>
            </a:r>
            <a:r>
              <a:rPr sz="1700" spc="2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585858"/>
                </a:solidFill>
                <a:latin typeface="Cambria"/>
                <a:cs typeface="Cambria"/>
              </a:rPr>
              <a:t>neuron</a:t>
            </a:r>
            <a:r>
              <a:rPr sz="1700" spc="27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4" dirty="0">
                <a:solidFill>
                  <a:srgbClr val="585858"/>
                </a:solidFill>
                <a:latin typeface="Cambria"/>
                <a:cs typeface="Cambria"/>
              </a:rPr>
              <a:t>has</a:t>
            </a:r>
            <a:r>
              <a:rPr sz="1700" spc="25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1700" spc="-10" dirty="0">
                <a:solidFill>
                  <a:srgbClr val="585858"/>
                </a:solidFill>
                <a:latin typeface="Trebuchet MS"/>
                <a:cs typeface="Trebuchet MS"/>
              </a:rPr>
              <a:t>’</a:t>
            </a:r>
            <a:r>
              <a:rPr sz="1700" spc="-10" dirty="0">
                <a:solidFill>
                  <a:srgbClr val="585858"/>
                </a:solidFill>
                <a:latin typeface="Cambria"/>
                <a:cs typeface="Cambria"/>
              </a:rPr>
              <a:t>s</a:t>
            </a:r>
            <a:r>
              <a:rPr sz="1700" spc="2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=</a:t>
            </a:r>
            <a:r>
              <a:rPr sz="1700" spc="2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2,</a:t>
            </a:r>
            <a:r>
              <a:rPr sz="1700" spc="2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5,</a:t>
            </a:r>
            <a:r>
              <a:rPr sz="1700" spc="2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8</a:t>
            </a:r>
            <a:r>
              <a:rPr lang="en-US" sz="1700" spc="95" dirty="0">
                <a:solidFill>
                  <a:srgbClr val="585858"/>
                </a:solidFill>
                <a:latin typeface="Cambria"/>
                <a:cs typeface="Cambria"/>
              </a:rPr>
              <a:t>, 2</a:t>
            </a:r>
            <a:r>
              <a:rPr sz="1700" spc="25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0" dirty="0">
                <a:solidFill>
                  <a:srgbClr val="585858"/>
                </a:solidFill>
                <a:latin typeface="Cambria"/>
                <a:cs typeface="Cambria"/>
              </a:rPr>
              <a:t>etc.</a:t>
            </a:r>
            <a:r>
              <a:rPr sz="1700" spc="2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4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1700" spc="2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0" dirty="0">
                <a:solidFill>
                  <a:srgbClr val="585858"/>
                </a:solidFill>
                <a:latin typeface="Cambria"/>
                <a:cs typeface="Cambria"/>
              </a:rPr>
              <a:t>third</a:t>
            </a:r>
            <a:r>
              <a:rPr sz="1700" spc="2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neuron</a:t>
            </a:r>
            <a:r>
              <a:rPr sz="1700" spc="2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4" dirty="0">
                <a:solidFill>
                  <a:srgbClr val="585858"/>
                </a:solidFill>
                <a:latin typeface="Cambria"/>
                <a:cs typeface="Cambria"/>
              </a:rPr>
              <a:t>has </a:t>
            </a:r>
            <a:r>
              <a:rPr sz="1700" spc="-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-10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1700" spc="-10" dirty="0">
                <a:solidFill>
                  <a:srgbClr val="585858"/>
                </a:solidFill>
                <a:latin typeface="Trebuchet MS"/>
                <a:cs typeface="Trebuchet MS"/>
              </a:rPr>
              <a:t>’</a:t>
            </a:r>
            <a:r>
              <a:rPr sz="1700" spc="-10" dirty="0">
                <a:solidFill>
                  <a:srgbClr val="585858"/>
                </a:solidFill>
                <a:latin typeface="Cambria"/>
                <a:cs typeface="Cambria"/>
              </a:rPr>
              <a:t>s</a:t>
            </a:r>
            <a:r>
              <a:rPr sz="1700" spc="11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=</a:t>
            </a:r>
            <a:r>
              <a:rPr sz="17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3,</a:t>
            </a:r>
            <a:r>
              <a:rPr sz="17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6,</a:t>
            </a:r>
            <a:r>
              <a:rPr sz="17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9</a:t>
            </a:r>
            <a:r>
              <a:rPr lang="en-US" sz="1700" spc="95" dirty="0">
                <a:solidFill>
                  <a:srgbClr val="585858"/>
                </a:solidFill>
                <a:latin typeface="Cambria"/>
                <a:cs typeface="Cambria"/>
              </a:rPr>
              <a:t>, 1</a:t>
            </a:r>
            <a:r>
              <a:rPr sz="1700" spc="95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1700" dirty="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</a:tabLst>
            </a:pPr>
            <a:r>
              <a:rPr sz="1700" spc="45" dirty="0">
                <a:solidFill>
                  <a:srgbClr val="585858"/>
                </a:solidFill>
                <a:latin typeface="Cambria"/>
                <a:cs typeface="Cambria"/>
              </a:rPr>
              <a:t>It</a:t>
            </a:r>
            <a:r>
              <a:rPr sz="17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25" dirty="0">
                <a:solidFill>
                  <a:srgbClr val="585858"/>
                </a:solidFill>
                <a:latin typeface="Cambria"/>
                <a:cs typeface="Cambria"/>
              </a:rPr>
              <a:t>means</a:t>
            </a:r>
            <a:r>
              <a:rPr sz="17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there</a:t>
            </a:r>
            <a:r>
              <a:rPr sz="1700" spc="1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60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1700" spc="17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000" spc="114" dirty="0">
                <a:solidFill>
                  <a:srgbClr val="FF0066"/>
                </a:solidFill>
                <a:latin typeface="Cambria"/>
                <a:cs typeface="Cambria"/>
              </a:rPr>
              <a:t>different</a:t>
            </a:r>
            <a:r>
              <a:rPr sz="2000" spc="21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FF0066"/>
                </a:solidFill>
                <a:latin typeface="Cambria"/>
                <a:cs typeface="Cambria"/>
              </a:rPr>
              <a:t>local</a:t>
            </a:r>
            <a:r>
              <a:rPr sz="2000" spc="16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000" spc="120" dirty="0">
                <a:solidFill>
                  <a:srgbClr val="FF0066"/>
                </a:solidFill>
                <a:latin typeface="Cambria"/>
                <a:cs typeface="Cambria"/>
              </a:rPr>
              <a:t>points</a:t>
            </a:r>
            <a:r>
              <a:rPr sz="2000" spc="19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1700" spc="40" dirty="0">
                <a:solidFill>
                  <a:srgbClr val="585858"/>
                </a:solidFill>
                <a:latin typeface="Cambria"/>
                <a:cs typeface="Cambria"/>
              </a:rPr>
              <a:t>(weights)</a:t>
            </a:r>
            <a:r>
              <a:rPr sz="17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0" dirty="0">
                <a:solidFill>
                  <a:srgbClr val="585858"/>
                </a:solidFill>
                <a:latin typeface="Cambria"/>
                <a:cs typeface="Cambria"/>
              </a:rPr>
              <a:t>for</a:t>
            </a:r>
            <a:r>
              <a:rPr sz="17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17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80" dirty="0">
                <a:solidFill>
                  <a:srgbClr val="585858"/>
                </a:solidFill>
                <a:latin typeface="Cambria"/>
                <a:cs typeface="Cambria"/>
              </a:rPr>
              <a:t>value</a:t>
            </a:r>
            <a:r>
              <a:rPr sz="1700" spc="1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585858"/>
                </a:solidFill>
                <a:latin typeface="Cambria"/>
                <a:cs typeface="Cambria"/>
              </a:rPr>
              <a:t>that</a:t>
            </a:r>
            <a:r>
              <a:rPr sz="1700" spc="1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55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1700" spc="1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585858"/>
                </a:solidFill>
                <a:latin typeface="Cambria"/>
                <a:cs typeface="Cambria"/>
              </a:rPr>
              <a:t>need</a:t>
            </a:r>
            <a:r>
              <a:rPr sz="1700" spc="1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0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1700" spc="1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20" dirty="0">
                <a:solidFill>
                  <a:srgbClr val="585858"/>
                </a:solidFill>
                <a:latin typeface="Cambria"/>
                <a:cs typeface="Cambria"/>
              </a:rPr>
              <a:t>find</a:t>
            </a:r>
            <a:r>
              <a:rPr sz="1700" spc="14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700" spc="110" dirty="0">
                <a:solidFill>
                  <a:srgbClr val="585858"/>
                </a:solidFill>
                <a:latin typeface="Cambria"/>
                <a:cs typeface="Cambria"/>
              </a:rPr>
              <a:t>out.</a:t>
            </a:r>
            <a:endParaRPr sz="1700" dirty="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2985" y="281304"/>
            <a:ext cx="9770110" cy="474345"/>
            <a:chOff x="722985" y="281304"/>
            <a:chExt cx="9770110" cy="47434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985" y="281304"/>
              <a:ext cx="6065012" cy="4739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4723" y="281304"/>
              <a:ext cx="469392" cy="4739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9419" y="281304"/>
              <a:ext cx="3703447" cy="47396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951988" y="973836"/>
            <a:ext cx="5140960" cy="3100070"/>
            <a:chOff x="2951988" y="973836"/>
            <a:chExt cx="5140960" cy="310007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1988" y="973836"/>
              <a:ext cx="5140452" cy="30998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68624" y="1033271"/>
              <a:ext cx="558165" cy="718185"/>
            </a:xfrm>
            <a:custGeom>
              <a:avLst/>
              <a:gdLst/>
              <a:ahLst/>
              <a:cxnLst/>
              <a:rect l="l" t="t" r="r" b="b"/>
              <a:pathLst>
                <a:path w="558164" h="718185">
                  <a:moveTo>
                    <a:pt x="230124" y="440436"/>
                  </a:moveTo>
                  <a:lnTo>
                    <a:pt x="0" y="440436"/>
                  </a:lnTo>
                  <a:lnTo>
                    <a:pt x="0" y="659904"/>
                  </a:lnTo>
                  <a:lnTo>
                    <a:pt x="0" y="717804"/>
                  </a:lnTo>
                  <a:lnTo>
                    <a:pt x="230124" y="717804"/>
                  </a:lnTo>
                  <a:lnTo>
                    <a:pt x="230124" y="659904"/>
                  </a:lnTo>
                  <a:lnTo>
                    <a:pt x="230124" y="440436"/>
                  </a:lnTo>
                  <a:close/>
                </a:path>
                <a:path w="558164" h="718185">
                  <a:moveTo>
                    <a:pt x="557784" y="0"/>
                  </a:moveTo>
                  <a:lnTo>
                    <a:pt x="327660" y="0"/>
                  </a:lnTo>
                  <a:lnTo>
                    <a:pt x="327660" y="268224"/>
                  </a:lnTo>
                  <a:lnTo>
                    <a:pt x="260604" y="268224"/>
                  </a:lnTo>
                  <a:lnTo>
                    <a:pt x="260604" y="545592"/>
                  </a:lnTo>
                  <a:lnTo>
                    <a:pt x="490728" y="545592"/>
                  </a:lnTo>
                  <a:lnTo>
                    <a:pt x="490728" y="277368"/>
                  </a:lnTo>
                  <a:lnTo>
                    <a:pt x="557784" y="277368"/>
                  </a:lnTo>
                  <a:lnTo>
                    <a:pt x="557784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547617" y="977264"/>
            <a:ext cx="447040" cy="7359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775"/>
              </a:spcBef>
            </a:pPr>
            <a:r>
              <a:rPr sz="1200" spc="65" dirty="0"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  <a:p>
            <a:pPr marL="273685">
              <a:lnSpc>
                <a:spcPts val="1400"/>
              </a:lnSpc>
              <a:spcBef>
                <a:spcPts val="680"/>
              </a:spcBef>
            </a:pPr>
            <a:r>
              <a:rPr sz="1200" spc="65" dirty="0">
                <a:latin typeface="Cambria"/>
                <a:cs typeface="Cambria"/>
              </a:rPr>
              <a:t>2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ts val="1400"/>
              </a:lnSpc>
            </a:pPr>
            <a:r>
              <a:rPr sz="1200" spc="65" dirty="0">
                <a:latin typeface="Cambria"/>
                <a:cs typeface="Cambria"/>
              </a:rPr>
              <a:t>3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98164" y="1693164"/>
            <a:ext cx="231775" cy="277495"/>
          </a:xfrm>
          <a:custGeom>
            <a:avLst/>
            <a:gdLst/>
            <a:ahLst/>
            <a:cxnLst/>
            <a:rect l="l" t="t" r="r" b="b"/>
            <a:pathLst>
              <a:path w="231775" h="277494">
                <a:moveTo>
                  <a:pt x="231648" y="0"/>
                </a:moveTo>
                <a:lnTo>
                  <a:pt x="0" y="0"/>
                </a:lnTo>
                <a:lnTo>
                  <a:pt x="0" y="277367"/>
                </a:lnTo>
                <a:lnTo>
                  <a:pt x="231648" y="277367"/>
                </a:lnTo>
                <a:lnTo>
                  <a:pt x="231648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78173" y="1723390"/>
            <a:ext cx="11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FFFFFF"/>
                </a:solidFill>
                <a:latin typeface="Cambria"/>
                <a:cs typeface="Cambria"/>
              </a:rPr>
              <a:t>4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11015" y="1821179"/>
            <a:ext cx="226060" cy="277495"/>
          </a:xfrm>
          <a:prstGeom prst="rect">
            <a:avLst/>
          </a:prstGeom>
          <a:solidFill>
            <a:srgbClr val="FF99CC"/>
          </a:solidFill>
        </p:spPr>
        <p:txBody>
          <a:bodyPr vert="horz" wrap="square" lIns="0" tIns="4318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340"/>
              </a:spcBef>
            </a:pPr>
            <a:r>
              <a:rPr sz="1200" spc="65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98164" y="2052827"/>
            <a:ext cx="231775" cy="276225"/>
          </a:xfrm>
          <a:custGeom>
            <a:avLst/>
            <a:gdLst/>
            <a:ahLst/>
            <a:cxnLst/>
            <a:rect l="l" t="t" r="r" b="b"/>
            <a:pathLst>
              <a:path w="231775" h="276225">
                <a:moveTo>
                  <a:pt x="231648" y="0"/>
                </a:moveTo>
                <a:lnTo>
                  <a:pt x="0" y="0"/>
                </a:lnTo>
                <a:lnTo>
                  <a:pt x="0" y="257556"/>
                </a:lnTo>
                <a:lnTo>
                  <a:pt x="0" y="275844"/>
                </a:lnTo>
                <a:lnTo>
                  <a:pt x="231648" y="275844"/>
                </a:lnTo>
                <a:lnTo>
                  <a:pt x="231648" y="257556"/>
                </a:lnTo>
                <a:lnTo>
                  <a:pt x="231648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678173" y="2082800"/>
            <a:ext cx="11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6140" y="2310383"/>
            <a:ext cx="230504" cy="276225"/>
          </a:xfrm>
          <a:custGeom>
            <a:avLst/>
            <a:gdLst/>
            <a:ahLst/>
            <a:cxnLst/>
            <a:rect l="l" t="t" r="r" b="b"/>
            <a:pathLst>
              <a:path w="230504" h="276225">
                <a:moveTo>
                  <a:pt x="230124" y="0"/>
                </a:moveTo>
                <a:lnTo>
                  <a:pt x="0" y="0"/>
                </a:lnTo>
                <a:lnTo>
                  <a:pt x="0" y="275844"/>
                </a:lnTo>
                <a:lnTo>
                  <a:pt x="230124" y="275844"/>
                </a:lnTo>
                <a:lnTo>
                  <a:pt x="23012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485134" y="2340102"/>
            <a:ext cx="11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latin typeface="Cambria"/>
                <a:cs typeface="Cambria"/>
              </a:rPr>
              <a:t>7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07891" y="2340864"/>
            <a:ext cx="230504" cy="277495"/>
          </a:xfrm>
          <a:custGeom>
            <a:avLst/>
            <a:gdLst/>
            <a:ahLst/>
            <a:cxnLst/>
            <a:rect l="l" t="t" r="r" b="b"/>
            <a:pathLst>
              <a:path w="230504" h="277494">
                <a:moveTo>
                  <a:pt x="230124" y="0"/>
                </a:moveTo>
                <a:lnTo>
                  <a:pt x="0" y="0"/>
                </a:lnTo>
                <a:lnTo>
                  <a:pt x="0" y="277367"/>
                </a:lnTo>
                <a:lnTo>
                  <a:pt x="230124" y="277367"/>
                </a:lnTo>
                <a:lnTo>
                  <a:pt x="23012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87266" y="2371725"/>
            <a:ext cx="11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latin typeface="Cambria"/>
                <a:cs typeface="Cambria"/>
              </a:rPr>
              <a:t>8</a:t>
            </a:r>
            <a:endParaRPr sz="1200" dirty="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82340" y="2702051"/>
            <a:ext cx="230504" cy="27749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438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sz="1200" spc="65" dirty="0">
                <a:latin typeface="Cambria"/>
                <a:cs typeface="Cambria"/>
              </a:rPr>
              <a:t>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740E4776-CADF-4A55-AFEE-D42BFB00B63D}"/>
              </a:ext>
            </a:extLst>
          </p:cNvPr>
          <p:cNvSpPr/>
          <p:nvPr/>
        </p:nvSpPr>
        <p:spPr>
          <a:xfrm>
            <a:off x="3829939" y="2624889"/>
            <a:ext cx="230504" cy="277495"/>
          </a:xfrm>
          <a:custGeom>
            <a:avLst/>
            <a:gdLst/>
            <a:ahLst/>
            <a:cxnLst/>
            <a:rect l="l" t="t" r="r" b="b"/>
            <a:pathLst>
              <a:path w="230504" h="277494">
                <a:moveTo>
                  <a:pt x="230124" y="0"/>
                </a:moveTo>
                <a:lnTo>
                  <a:pt x="0" y="0"/>
                </a:lnTo>
                <a:lnTo>
                  <a:pt x="0" y="277367"/>
                </a:lnTo>
                <a:lnTo>
                  <a:pt x="230124" y="277367"/>
                </a:lnTo>
                <a:lnTo>
                  <a:pt x="23012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r>
              <a:rPr lang="en-US" dirty="0"/>
              <a:t>2</a:t>
            </a:r>
            <a:endParaRPr dirty="0"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CE682A30-07C4-422D-B906-8FF117621778}"/>
              </a:ext>
            </a:extLst>
          </p:cNvPr>
          <p:cNvSpPr/>
          <p:nvPr/>
        </p:nvSpPr>
        <p:spPr>
          <a:xfrm>
            <a:off x="3764153" y="2982204"/>
            <a:ext cx="230504" cy="277495"/>
          </a:xfrm>
          <a:custGeom>
            <a:avLst/>
            <a:gdLst/>
            <a:ahLst/>
            <a:cxnLst/>
            <a:rect l="l" t="t" r="r" b="b"/>
            <a:pathLst>
              <a:path w="230504" h="277494">
                <a:moveTo>
                  <a:pt x="230124" y="0"/>
                </a:moveTo>
                <a:lnTo>
                  <a:pt x="0" y="0"/>
                </a:lnTo>
                <a:lnTo>
                  <a:pt x="0" y="277367"/>
                </a:lnTo>
                <a:lnTo>
                  <a:pt x="230124" y="277367"/>
                </a:lnTo>
                <a:lnTo>
                  <a:pt x="230124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r>
              <a:rPr lang="en-US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0" y="533400"/>
            <a:ext cx="3810000" cy="124839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2667" spc="-7" dirty="0">
                <a:solidFill>
                  <a:schemeClr val="tx1"/>
                </a:solidFill>
                <a:latin typeface="Arial"/>
                <a:cs typeface="Arial"/>
              </a:rPr>
              <a:t>This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chemeClr val="tx1"/>
                </a:solidFill>
                <a:latin typeface="Arial"/>
                <a:cs typeface="Arial"/>
              </a:rPr>
              <a:t>next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chemeClr val="tx1"/>
                </a:solidFill>
                <a:latin typeface="Arial"/>
                <a:cs typeface="Arial"/>
              </a:rPr>
              <a:t>step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chemeClr val="tx1"/>
                </a:solidFill>
                <a:latin typeface="Arial"/>
                <a:cs typeface="Arial"/>
              </a:rPr>
              <a:t>controlling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chemeClr val="tx1"/>
                </a:solidFill>
                <a:latin typeface="Arial"/>
                <a:cs typeface="Arial"/>
              </a:rPr>
              <a:t>amount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chemeClr val="tx1"/>
                </a:solidFill>
                <a:latin typeface="Arial"/>
                <a:cs typeface="Arial"/>
              </a:rPr>
              <a:t>output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667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chemeClr val="tx1"/>
                </a:solidFill>
                <a:latin typeface="Arial"/>
                <a:cs typeface="Arial"/>
              </a:rPr>
              <a:t>cell.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2057400"/>
            <a:ext cx="8268843" cy="4161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17879-7711-DE33-8CBB-64FD1477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4794D-8B27-4C44-B172-00AEF1F67D27}"/>
              </a:ext>
            </a:extLst>
          </p:cNvPr>
          <p:cNvSpPr txBox="1"/>
          <p:nvPr/>
        </p:nvSpPr>
        <p:spPr>
          <a:xfrm>
            <a:off x="546692" y="31498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Output Gate</a:t>
            </a:r>
            <a:endParaRPr lang="en-US" b="1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51984"/>
            <a:ext cx="9847579" cy="83796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Then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process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produce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output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itself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tanh</a:t>
            </a:r>
            <a:r>
              <a:rPr sz="2667" b="1" spc="-1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chemeClr val="tx1"/>
                </a:solidFill>
                <a:latin typeface="Arial"/>
                <a:cs typeface="Arial"/>
              </a:rPr>
              <a:t>equation</a:t>
            </a:r>
            <a:endParaRPr sz="2667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1781396"/>
            <a:ext cx="9176003" cy="46728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08563-6910-A83E-323B-A3C6EA0B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81</a:t>
            </a:fld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679" y="2267053"/>
            <a:ext cx="9583287" cy="38797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609600"/>
            <a:ext cx="6293273" cy="497508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0"/>
              </a:spcBef>
            </a:pPr>
            <a:r>
              <a:rPr sz="3133" spc="-13" dirty="0">
                <a:solidFill>
                  <a:srgbClr val="1A1A1A"/>
                </a:solidFill>
              </a:rPr>
              <a:t>Long</a:t>
            </a:r>
            <a:r>
              <a:rPr sz="3133" spc="-27" dirty="0">
                <a:solidFill>
                  <a:srgbClr val="1A1A1A"/>
                </a:solidFill>
              </a:rPr>
              <a:t> </a:t>
            </a:r>
            <a:r>
              <a:rPr sz="3133" spc="-40" dirty="0">
                <a:solidFill>
                  <a:srgbClr val="1A1A1A"/>
                </a:solidFill>
              </a:rPr>
              <a:t>Short-Term</a:t>
            </a:r>
            <a:r>
              <a:rPr sz="3133" spc="-27" dirty="0">
                <a:solidFill>
                  <a:srgbClr val="1A1A1A"/>
                </a:solidFill>
              </a:rPr>
              <a:t> </a:t>
            </a:r>
            <a:r>
              <a:rPr sz="3133" spc="-13" dirty="0">
                <a:solidFill>
                  <a:srgbClr val="1A1A1A"/>
                </a:solidFill>
              </a:rPr>
              <a:t>Memory (LSTM)</a:t>
            </a:r>
            <a:endParaRPr sz="3133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2704-0FB2-D341-3718-BFABFC14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E24C92-1265-4741-8F9F-404A15D9386E}" type="slidenum">
              <a:rPr lang="en-US" smtClean="0"/>
              <a:pPr/>
              <a:t>82</a:t>
            </a:fld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97789" y="237851"/>
            <a:ext cx="306070" cy="537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5"/>
              </a:lnSpc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3275" y="68578"/>
            <a:ext cx="11265535" cy="6776084"/>
            <a:chOff x="303275" y="68578"/>
            <a:chExt cx="11265535" cy="6776084"/>
          </a:xfrm>
        </p:grpSpPr>
        <p:sp>
          <p:nvSpPr>
            <p:cNvPr id="7" name="object 7"/>
            <p:cNvSpPr/>
            <p:nvPr/>
          </p:nvSpPr>
          <p:spPr>
            <a:xfrm>
              <a:off x="10757916" y="281940"/>
              <a:ext cx="121920" cy="1600200"/>
            </a:xfrm>
            <a:custGeom>
              <a:avLst/>
              <a:gdLst/>
              <a:ahLst/>
              <a:cxnLst/>
              <a:rect l="l" t="t" r="r" b="b"/>
              <a:pathLst>
                <a:path w="121920" h="1600200">
                  <a:moveTo>
                    <a:pt x="121920" y="0"/>
                  </a:moveTo>
                  <a:lnTo>
                    <a:pt x="0" y="0"/>
                  </a:lnTo>
                  <a:lnTo>
                    <a:pt x="0" y="1600199"/>
                  </a:lnTo>
                  <a:lnTo>
                    <a:pt x="121920" y="160019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F69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275" y="68578"/>
              <a:ext cx="11265408" cy="677570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66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730238" y="1100327"/>
            <a:ext cx="6510655" cy="5603875"/>
            <a:chOff x="5681600" y="1100327"/>
            <a:chExt cx="6510655" cy="56038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1600" y="1100327"/>
              <a:ext cx="4390121" cy="30592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0668" y="3738372"/>
              <a:ext cx="4561332" cy="296570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042272" y="3382517"/>
            <a:ext cx="2436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solidFill>
                  <a:srgbClr val="FF0066"/>
                </a:solidFill>
                <a:latin typeface="Cambria"/>
                <a:cs typeface="Cambria"/>
              </a:rPr>
              <a:t>Gated</a:t>
            </a:r>
            <a:r>
              <a:rPr sz="2400" spc="10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20" dirty="0">
                <a:solidFill>
                  <a:srgbClr val="FF0066"/>
                </a:solidFill>
                <a:latin typeface="Cambria"/>
                <a:cs typeface="Cambria"/>
              </a:rPr>
              <a:t>Recurrent </a:t>
            </a:r>
            <a:r>
              <a:rPr sz="2400" spc="-51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FF0066"/>
                </a:solidFill>
                <a:latin typeface="Cambria"/>
                <a:cs typeface="Cambria"/>
              </a:rPr>
              <a:t>Unit</a:t>
            </a:r>
            <a:r>
              <a:rPr sz="2400" spc="1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FF0066"/>
                </a:solidFill>
                <a:latin typeface="Cambria"/>
                <a:cs typeface="Cambria"/>
              </a:rPr>
              <a:t>(</a:t>
            </a:r>
            <a:r>
              <a:rPr sz="2400" spc="55" dirty="0">
                <a:solidFill>
                  <a:srgbClr val="0066FF"/>
                </a:solidFill>
                <a:latin typeface="Cambria"/>
                <a:cs typeface="Cambria"/>
              </a:rPr>
              <a:t>GRU</a:t>
            </a:r>
            <a:r>
              <a:rPr sz="2400" spc="55" dirty="0">
                <a:solidFill>
                  <a:srgbClr val="FF0066"/>
                </a:solidFill>
                <a:latin typeface="Cambria"/>
                <a:cs typeface="Cambria"/>
              </a:rPr>
              <a:t>)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3508" y="978153"/>
            <a:ext cx="7046595" cy="1037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solidFill>
                  <a:srgbClr val="5E5E5E"/>
                </a:solidFill>
                <a:latin typeface="Cambria"/>
                <a:cs typeface="Cambria"/>
              </a:rPr>
              <a:t>There</a:t>
            </a:r>
            <a:r>
              <a:rPr sz="2400" spc="19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5E5E5E"/>
                </a:solidFill>
                <a:latin typeface="Cambria"/>
                <a:cs typeface="Cambria"/>
              </a:rPr>
              <a:t>are</a:t>
            </a:r>
            <a:r>
              <a:rPr sz="2400" spc="18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5E5E5E"/>
                </a:solidFill>
                <a:latin typeface="Cambria"/>
                <a:cs typeface="Cambria"/>
              </a:rPr>
              <a:t>3</a:t>
            </a:r>
            <a:r>
              <a:rPr sz="2400" spc="204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400" spc="135" dirty="0">
                <a:solidFill>
                  <a:srgbClr val="5E5E5E"/>
                </a:solidFill>
                <a:latin typeface="Cambria"/>
                <a:cs typeface="Cambria"/>
              </a:rPr>
              <a:t>types</a:t>
            </a:r>
            <a:r>
              <a:rPr sz="2400" spc="24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400" spc="195" dirty="0">
                <a:solidFill>
                  <a:srgbClr val="5E5E5E"/>
                </a:solidFill>
                <a:latin typeface="Cambria"/>
                <a:cs typeface="Cambria"/>
              </a:rPr>
              <a:t>of</a:t>
            </a:r>
            <a:r>
              <a:rPr sz="2400" spc="21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400" spc="105" dirty="0">
                <a:solidFill>
                  <a:srgbClr val="5E5E5E"/>
                </a:solidFill>
                <a:latin typeface="Cambria"/>
                <a:cs typeface="Cambria"/>
              </a:rPr>
              <a:t>recurrent</a:t>
            </a:r>
            <a:r>
              <a:rPr sz="2400" spc="225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400" spc="120" dirty="0">
                <a:solidFill>
                  <a:srgbClr val="5E5E5E"/>
                </a:solidFill>
                <a:latin typeface="Cambria"/>
                <a:cs typeface="Cambria"/>
              </a:rPr>
              <a:t>neural</a:t>
            </a:r>
            <a:r>
              <a:rPr sz="2400" spc="2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5E5E5E"/>
                </a:solidFill>
                <a:latin typeface="Cambria"/>
                <a:cs typeface="Cambria"/>
              </a:rPr>
              <a:t>network:</a:t>
            </a:r>
            <a:endParaRPr sz="2400">
              <a:latin typeface="Cambria"/>
              <a:cs typeface="Cambria"/>
            </a:endParaRPr>
          </a:p>
          <a:p>
            <a:pPr marL="4450715">
              <a:lnSpc>
                <a:spcPct val="100000"/>
              </a:lnSpc>
              <a:spcBef>
                <a:spcPts val="2205"/>
              </a:spcBef>
            </a:pPr>
            <a:r>
              <a:rPr sz="2400" spc="155" dirty="0">
                <a:solidFill>
                  <a:srgbClr val="FF0066"/>
                </a:solidFill>
                <a:latin typeface="Cambria"/>
                <a:cs typeface="Cambria"/>
              </a:rPr>
              <a:t>The</a:t>
            </a:r>
            <a:r>
              <a:rPr sz="2400" spc="16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140" dirty="0">
                <a:solidFill>
                  <a:srgbClr val="FF0066"/>
                </a:solidFill>
                <a:latin typeface="Cambria"/>
                <a:cs typeface="Cambria"/>
              </a:rPr>
              <a:t>simple</a:t>
            </a:r>
            <a:r>
              <a:rPr sz="2400" spc="22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400" spc="20" dirty="0">
                <a:solidFill>
                  <a:srgbClr val="FF0066"/>
                </a:solidFill>
                <a:latin typeface="Cambria"/>
                <a:cs typeface="Cambria"/>
              </a:rPr>
              <a:t>(</a:t>
            </a:r>
            <a:r>
              <a:rPr sz="2400" spc="20" dirty="0">
                <a:solidFill>
                  <a:srgbClr val="0066FF"/>
                </a:solidFill>
                <a:latin typeface="Cambria"/>
                <a:cs typeface="Cambria"/>
              </a:rPr>
              <a:t>RNN</a:t>
            </a:r>
            <a:r>
              <a:rPr sz="2400" spc="20" dirty="0">
                <a:solidFill>
                  <a:srgbClr val="FF0066"/>
                </a:solidFill>
                <a:latin typeface="Cambria"/>
                <a:cs typeface="Cambria"/>
              </a:rPr>
              <a:t>)</a:t>
            </a:r>
            <a:endParaRPr sz="2400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8459" y="86614"/>
            <a:ext cx="4593336" cy="5318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67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7509" y="2792730"/>
            <a:ext cx="299021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285" algn="l"/>
                <a:tab pos="2322830" algn="l"/>
              </a:tabLst>
            </a:pPr>
            <a:r>
              <a:rPr sz="2000" spc="120" dirty="0">
                <a:solidFill>
                  <a:srgbClr val="0066FF"/>
                </a:solidFill>
                <a:latin typeface="Cambria"/>
                <a:cs typeface="Cambria"/>
              </a:rPr>
              <a:t>Lon</a:t>
            </a:r>
            <a:r>
              <a:rPr sz="2000" spc="114" dirty="0">
                <a:solidFill>
                  <a:srgbClr val="0066FF"/>
                </a:solidFill>
                <a:latin typeface="Cambria"/>
                <a:cs typeface="Cambria"/>
              </a:rPr>
              <a:t>g</a:t>
            </a:r>
            <a:r>
              <a:rPr sz="2000" dirty="0">
                <a:solidFill>
                  <a:srgbClr val="0066FF"/>
                </a:solidFill>
                <a:latin typeface="Cambria"/>
                <a:cs typeface="Cambria"/>
              </a:rPr>
              <a:t>	</a:t>
            </a:r>
            <a:r>
              <a:rPr sz="2000" spc="120" dirty="0">
                <a:solidFill>
                  <a:srgbClr val="0066FF"/>
                </a:solidFill>
                <a:latin typeface="Cambria"/>
                <a:cs typeface="Cambria"/>
              </a:rPr>
              <a:t>Sh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o</a:t>
            </a:r>
            <a:r>
              <a:rPr sz="2000" spc="70" dirty="0">
                <a:solidFill>
                  <a:srgbClr val="0066FF"/>
                </a:solidFill>
                <a:latin typeface="Cambria"/>
                <a:cs typeface="Cambria"/>
              </a:rPr>
              <a:t>r</a:t>
            </a:r>
            <a:r>
              <a:rPr sz="2000" spc="105" dirty="0">
                <a:solidFill>
                  <a:srgbClr val="0066FF"/>
                </a:solidFill>
                <a:latin typeface="Cambria"/>
                <a:cs typeface="Cambria"/>
              </a:rPr>
              <a:t>t</a:t>
            </a:r>
            <a:r>
              <a:rPr sz="2000" dirty="0">
                <a:solidFill>
                  <a:srgbClr val="0066FF"/>
                </a:solidFill>
                <a:latin typeface="Cambria"/>
                <a:cs typeface="Cambria"/>
              </a:rPr>
              <a:t>	</a:t>
            </a:r>
            <a:r>
              <a:rPr sz="2000" spc="130" dirty="0">
                <a:solidFill>
                  <a:srgbClr val="0066FF"/>
                </a:solidFill>
                <a:latin typeface="Cambria"/>
                <a:cs typeface="Cambria"/>
              </a:rPr>
              <a:t>T</a:t>
            </a:r>
            <a:r>
              <a:rPr sz="2000" spc="75" dirty="0">
                <a:solidFill>
                  <a:srgbClr val="0066FF"/>
                </a:solidFill>
                <a:latin typeface="Cambria"/>
                <a:cs typeface="Cambria"/>
              </a:rPr>
              <a:t>e</a:t>
            </a:r>
            <a:r>
              <a:rPr sz="2000" spc="45" dirty="0">
                <a:solidFill>
                  <a:srgbClr val="0066FF"/>
                </a:solidFill>
                <a:latin typeface="Cambria"/>
                <a:cs typeface="Cambria"/>
              </a:rPr>
              <a:t>r</a:t>
            </a:r>
            <a:r>
              <a:rPr sz="2000" spc="229" dirty="0">
                <a:solidFill>
                  <a:srgbClr val="0066FF"/>
                </a:solidFill>
                <a:latin typeface="Cambria"/>
                <a:cs typeface="Cambria"/>
              </a:rPr>
              <a:t>m</a:t>
            </a:r>
            <a:endParaRPr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Memory</a:t>
            </a:r>
            <a:r>
              <a:rPr sz="2000" spc="150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0066FF"/>
                </a:solidFill>
                <a:latin typeface="Cambria"/>
                <a:cs typeface="Cambria"/>
              </a:rPr>
              <a:t>Unit</a:t>
            </a:r>
            <a:r>
              <a:rPr sz="2000" spc="155" dirty="0">
                <a:solidFill>
                  <a:srgbClr val="0066FF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0066FF"/>
                </a:solidFill>
                <a:latin typeface="Cambria"/>
                <a:cs typeface="Cambria"/>
              </a:rPr>
              <a:t>(</a:t>
            </a:r>
            <a:r>
              <a:rPr sz="2000" spc="30" dirty="0">
                <a:solidFill>
                  <a:srgbClr val="FF0066"/>
                </a:solidFill>
                <a:latin typeface="Cambria"/>
                <a:cs typeface="Cambria"/>
              </a:rPr>
              <a:t>LSTM</a:t>
            </a:r>
            <a:r>
              <a:rPr sz="2000" spc="30" dirty="0">
                <a:solidFill>
                  <a:srgbClr val="0066FF"/>
                </a:solidFill>
                <a:latin typeface="Cambria"/>
                <a:cs typeface="Cambria"/>
              </a:rPr>
              <a:t>).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1036" name="Picture 12" descr="Schematic diagram of LSTM model Figure 2 displays the schematic diagram...  | Download Scientific Diagram">
            <a:extLst>
              <a:ext uri="{FF2B5EF4-FFF2-40B4-BE49-F238E27FC236}">
                <a16:creationId xmlns:a16="http://schemas.microsoft.com/office/drawing/2014/main" id="{F588E633-10B7-4FC4-9593-79E67CD08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4" y="3521303"/>
            <a:ext cx="4981914" cy="29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67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19" name="Picture 12" descr="Schematic diagram of LSTM model Figure 2 displays the schematic diagram...  | Download Scientific Diagram">
            <a:extLst>
              <a:ext uri="{FF2B5EF4-FFF2-40B4-BE49-F238E27FC236}">
                <a16:creationId xmlns:a16="http://schemas.microsoft.com/office/drawing/2014/main" id="{229DB565-15E6-4DDC-93D4-9940B66D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61" y="-38100"/>
            <a:ext cx="3736975" cy="222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16">
            <a:extLst>
              <a:ext uri="{FF2B5EF4-FFF2-40B4-BE49-F238E27FC236}">
                <a16:creationId xmlns:a16="http://schemas.microsoft.com/office/drawing/2014/main" id="{62A0C448-EFEC-4164-A3D6-793FDB0936E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62000" y="1600200"/>
            <a:ext cx="9553914" cy="4770537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b="1" dirty="0"/>
              <a:t>Forget Gate f(t):  </a:t>
            </a:r>
            <a:r>
              <a:rPr lang="en-US" dirty="0"/>
              <a:t>Decides how much of the previous cell state </a:t>
            </a:r>
          </a:p>
          <a:p>
            <a:pPr>
              <a:spcAft>
                <a:spcPts val="600"/>
              </a:spcAft>
            </a:pPr>
            <a:r>
              <a:rPr lang="en-US" dirty="0"/>
              <a:t>(c(t-1)) to forget, using a sigmoid function.</a:t>
            </a:r>
          </a:p>
          <a:p>
            <a:pPr>
              <a:spcAft>
                <a:spcPts val="600"/>
              </a:spcAft>
            </a:pPr>
            <a:r>
              <a:rPr lang="en-US" b="1" dirty="0"/>
              <a:t>2. Input Gate </a:t>
            </a:r>
            <a:r>
              <a:rPr lang="en-US" b="1" dirty="0" err="1"/>
              <a:t>i</a:t>
            </a:r>
            <a:r>
              <a:rPr lang="en-US" b="1" dirty="0"/>
              <a:t>(t): </a:t>
            </a:r>
            <a:r>
              <a:rPr lang="en-US" dirty="0"/>
              <a:t>Controls how much new information to add to the cell state, based on the current input.</a:t>
            </a:r>
          </a:p>
          <a:p>
            <a:pPr>
              <a:spcAft>
                <a:spcPts val="600"/>
              </a:spcAft>
            </a:pPr>
            <a:r>
              <a:rPr lang="en-US" b="1" dirty="0"/>
              <a:t>3. Cell State Update g(t): </a:t>
            </a:r>
            <a:r>
              <a:rPr lang="en-US" dirty="0"/>
              <a:t>Generates candidate values g(t) with a tanh function to be added to the cell state. Candidate values are the potential new information generated by the `tanh` function, which could update the cell state. Their impact depends on the input gate controlling how much is added to the memory.</a:t>
            </a:r>
          </a:p>
          <a:p>
            <a:pPr>
              <a:spcAft>
                <a:spcPts val="600"/>
              </a:spcAft>
            </a:pPr>
            <a:r>
              <a:rPr lang="en-US" b="1" dirty="0"/>
              <a:t>4. Output Gate o(t): </a:t>
            </a:r>
            <a:r>
              <a:rPr lang="en-US" dirty="0"/>
              <a:t>Determines how much of the updated cell state to output as the hidden state h(t).</a:t>
            </a:r>
          </a:p>
          <a:p>
            <a:pPr>
              <a:spcAft>
                <a:spcPts val="600"/>
              </a:spcAft>
            </a:pPr>
            <a:r>
              <a:rPr lang="en-US" b="1" dirty="0"/>
              <a:t>5. Cell State c(t):</a:t>
            </a:r>
            <a:r>
              <a:rPr lang="en-US" dirty="0"/>
              <a:t>The memory of the LSTM, updated by the forget and input gates.</a:t>
            </a:r>
          </a:p>
          <a:p>
            <a:pPr>
              <a:spcAft>
                <a:spcPts val="600"/>
              </a:spcAft>
            </a:pPr>
            <a:r>
              <a:rPr lang="en-US" b="1" dirty="0"/>
              <a:t>6. Hidden State h(t): </a:t>
            </a:r>
            <a:r>
              <a:rPr lang="en-US" dirty="0"/>
              <a:t>The output of the LSTM cell at the current time step, determined by the output gate and cell state.</a:t>
            </a:r>
          </a:p>
          <a:p>
            <a:pPr>
              <a:spcAft>
                <a:spcPts val="600"/>
              </a:spcAft>
            </a:pPr>
            <a:r>
              <a:rPr lang="en-US" b="1" dirty="0"/>
              <a:t>7. Point-wise Multiplication (⊗): </a:t>
            </a:r>
            <a:r>
              <a:rPr lang="en-US" dirty="0"/>
              <a:t>Used for element-wise operations like updating the cell state.</a:t>
            </a:r>
          </a:p>
          <a:p>
            <a:pPr>
              <a:spcAft>
                <a:spcPts val="600"/>
              </a:spcAft>
            </a:pPr>
            <a:r>
              <a:rPr lang="en-US" b="1" dirty="0"/>
              <a:t>8. Addition (⊕): </a:t>
            </a:r>
            <a:r>
              <a:rPr lang="en-US" dirty="0"/>
              <a:t>Combines the effects of forget and input gates to update the cell state.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05CE2-A8EF-45FD-9C2A-EDF61913E46F}"/>
              </a:ext>
            </a:extLst>
          </p:cNvPr>
          <p:cNvSpPr txBox="1"/>
          <p:nvPr/>
        </p:nvSpPr>
        <p:spPr>
          <a:xfrm>
            <a:off x="874436" y="327422"/>
            <a:ext cx="7278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LSTM Components</a:t>
            </a:r>
          </a:p>
        </p:txBody>
      </p:sp>
    </p:spTree>
    <p:extLst>
      <p:ext uri="{BB962C8B-B14F-4D97-AF65-F5344CB8AC3E}">
        <p14:creationId xmlns:p14="http://schemas.microsoft.com/office/powerpoint/2010/main" val="19607908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67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62A0C448-EFEC-4164-A3D6-793FDB0936E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22061" y="977503"/>
            <a:ext cx="10087314" cy="5539978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1. Gates:  </a:t>
            </a:r>
          </a:p>
          <a:p>
            <a:r>
              <a:rPr lang="en-US" dirty="0"/>
              <a:t>   - LSTM has three gates (forget, input, output).  </a:t>
            </a:r>
          </a:p>
          <a:p>
            <a:r>
              <a:rPr lang="en-US" dirty="0"/>
              <a:t>   - GRU has two gates (update, reset).</a:t>
            </a:r>
          </a:p>
          <a:p>
            <a:endParaRPr lang="en-US" dirty="0"/>
          </a:p>
          <a:p>
            <a:r>
              <a:rPr lang="en-US" b="1" dirty="0"/>
              <a:t>2. Cell State:  </a:t>
            </a:r>
          </a:p>
          <a:p>
            <a:r>
              <a:rPr lang="en-US" dirty="0"/>
              <a:t>   - LSTM has a separate cell state.  </a:t>
            </a:r>
          </a:p>
          <a:p>
            <a:r>
              <a:rPr lang="en-US" dirty="0"/>
              <a:t>   - GRU combines the cell state with the hidden state.</a:t>
            </a:r>
          </a:p>
          <a:p>
            <a:endParaRPr lang="en-US" dirty="0"/>
          </a:p>
          <a:p>
            <a:r>
              <a:rPr lang="en-US" b="1" dirty="0"/>
              <a:t>3. Complexity:  </a:t>
            </a:r>
          </a:p>
          <a:p>
            <a:r>
              <a:rPr lang="en-US" dirty="0"/>
              <a:t>   - LSTM is more complex but offers finer control.  </a:t>
            </a:r>
          </a:p>
          <a:p>
            <a:r>
              <a:rPr lang="en-US" dirty="0"/>
              <a:t>   - GRU is simpler and faster.</a:t>
            </a:r>
          </a:p>
          <a:p>
            <a:endParaRPr lang="en-US" b="1" dirty="0"/>
          </a:p>
          <a:p>
            <a:r>
              <a:rPr lang="en-US" b="1" dirty="0"/>
              <a:t>4. Memory Retention:  </a:t>
            </a:r>
          </a:p>
          <a:p>
            <a:r>
              <a:rPr lang="en-US" dirty="0"/>
              <a:t>   - LSTM is better for long-term dependencies.  </a:t>
            </a:r>
          </a:p>
          <a:p>
            <a:r>
              <a:rPr lang="en-US" dirty="0"/>
              <a:t>   - GRU performs similarly but may not be as effective for very long sequences.</a:t>
            </a:r>
          </a:p>
          <a:p>
            <a:endParaRPr lang="en-US" dirty="0"/>
          </a:p>
          <a:p>
            <a:r>
              <a:rPr lang="en-US" b="1" dirty="0"/>
              <a:t>5. Performance:  </a:t>
            </a:r>
          </a:p>
          <a:p>
            <a:r>
              <a:rPr lang="en-US" dirty="0"/>
              <a:t>   - LSTM is more powerful but slower.  </a:t>
            </a:r>
          </a:p>
          <a:p>
            <a:r>
              <a:rPr lang="en-US" dirty="0"/>
              <a:t>   - GRU is more efficient and faster to train.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20EDA-A9A4-481B-8CEB-DC47B772F315}"/>
              </a:ext>
            </a:extLst>
          </p:cNvPr>
          <p:cNvSpPr txBox="1"/>
          <p:nvPr/>
        </p:nvSpPr>
        <p:spPr>
          <a:xfrm>
            <a:off x="874436" y="327422"/>
            <a:ext cx="7278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Here's a brief comparison of LSTM and GRU:</a:t>
            </a:r>
          </a:p>
        </p:txBody>
      </p:sp>
    </p:spTree>
    <p:extLst>
      <p:ext uri="{BB962C8B-B14F-4D97-AF65-F5344CB8AC3E}">
        <p14:creationId xmlns:p14="http://schemas.microsoft.com/office/powerpoint/2010/main" val="2871370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34954" y="270002"/>
            <a:ext cx="882015" cy="1625600"/>
            <a:chOff x="10934954" y="270002"/>
            <a:chExt cx="882015" cy="1625600"/>
          </a:xfrm>
        </p:grpSpPr>
        <p:sp>
          <p:nvSpPr>
            <p:cNvPr id="3" name="object 3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856488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856488" y="1600200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4189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47654" y="282702"/>
              <a:ext cx="856615" cy="1600200"/>
            </a:xfrm>
            <a:custGeom>
              <a:avLst/>
              <a:gdLst/>
              <a:ahLst/>
              <a:cxnLst/>
              <a:rect l="l" t="t" r="r" b="b"/>
              <a:pathLst>
                <a:path w="856615" h="1600200">
                  <a:moveTo>
                    <a:pt x="0" y="1600200"/>
                  </a:moveTo>
                  <a:lnTo>
                    <a:pt x="856488" y="1600200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1600200"/>
                  </a:lnTo>
                  <a:close/>
                </a:path>
              </a:pathLst>
            </a:custGeom>
            <a:ln w="25400">
              <a:solidFill>
                <a:srgbClr val="2C6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5089" y="200355"/>
            <a:ext cx="331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95" dirty="0">
                <a:solidFill>
                  <a:srgbClr val="89B9D3"/>
                </a:solidFill>
                <a:latin typeface="Trebuchet MS"/>
                <a:cs typeface="Trebuchet MS"/>
              </a:rPr>
              <a:t>+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57916" y="281940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24464" y="6506057"/>
            <a:ext cx="100266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45" dirty="0">
                <a:solidFill>
                  <a:srgbClr val="585858"/>
                </a:solidFill>
                <a:latin typeface="Cambria"/>
                <a:cs typeface="Cambria"/>
              </a:rPr>
              <a:t>March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25" dirty="0">
                <a:solidFill>
                  <a:srgbClr val="585858"/>
                </a:solidFill>
                <a:latin typeface="Cambria"/>
                <a:cs typeface="Cambria"/>
              </a:rPr>
              <a:t>28,</a:t>
            </a:r>
            <a:r>
              <a:rPr sz="110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Cambria"/>
                <a:cs typeface="Cambria"/>
              </a:rPr>
              <a:t>2022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09375" y="339597"/>
            <a:ext cx="2178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Cambria"/>
                <a:cs typeface="Cambria"/>
              </a:rPr>
              <a:t>68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0400" y="2497835"/>
            <a:ext cx="7088505" cy="1097095"/>
          </a:xfrm>
          <a:prstGeom prst="rect">
            <a:avLst/>
          </a:prstGeom>
          <a:solidFill>
            <a:srgbClr val="4189B3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600" spc="175" dirty="0">
                <a:solidFill>
                  <a:srgbClr val="FFFFFF"/>
                </a:solidFill>
                <a:latin typeface="Cambria"/>
                <a:cs typeface="Cambria"/>
              </a:rPr>
              <a:t>End</a:t>
            </a:r>
            <a:r>
              <a:rPr sz="3600" spc="2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3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36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600" spc="165" dirty="0">
                <a:solidFill>
                  <a:srgbClr val="FFFFFF"/>
                </a:solidFill>
                <a:latin typeface="Cambria"/>
                <a:cs typeface="Cambria"/>
              </a:rPr>
              <a:t>Lecture</a:t>
            </a:r>
            <a:r>
              <a:rPr sz="3600" spc="3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endParaRPr sz="3600" dirty="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10839" y="2497835"/>
            <a:ext cx="207645" cy="1600200"/>
          </a:xfrm>
          <a:custGeom>
            <a:avLst/>
            <a:gdLst/>
            <a:ahLst/>
            <a:cxnLst/>
            <a:rect l="l" t="t" r="r" b="b"/>
            <a:pathLst>
              <a:path w="207644" h="1600200">
                <a:moveTo>
                  <a:pt x="207263" y="0"/>
                </a:moveTo>
                <a:lnTo>
                  <a:pt x="0" y="0"/>
                </a:lnTo>
                <a:lnTo>
                  <a:pt x="0" y="1600200"/>
                </a:lnTo>
                <a:lnTo>
                  <a:pt x="207263" y="1600200"/>
                </a:lnTo>
                <a:lnTo>
                  <a:pt x="207263" y="0"/>
                </a:lnTo>
                <a:close/>
              </a:path>
            </a:pathLst>
          </a:custGeom>
          <a:solidFill>
            <a:srgbClr val="F692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8683" y="65531"/>
            <a:ext cx="551815" cy="1600200"/>
          </a:xfrm>
          <a:custGeom>
            <a:avLst/>
            <a:gdLst/>
            <a:ahLst/>
            <a:cxnLst/>
            <a:rect l="l" t="t" r="r" b="b"/>
            <a:pathLst>
              <a:path w="551815" h="1600200">
                <a:moveTo>
                  <a:pt x="551687" y="0"/>
                </a:moveTo>
                <a:lnTo>
                  <a:pt x="0" y="0"/>
                </a:lnTo>
                <a:lnTo>
                  <a:pt x="0" y="1600199"/>
                </a:lnTo>
                <a:lnTo>
                  <a:pt x="551687" y="1600199"/>
                </a:lnTo>
                <a:lnTo>
                  <a:pt x="551687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9" y="242011"/>
            <a:ext cx="728471" cy="53218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391900" y="65531"/>
            <a:ext cx="121920" cy="1600200"/>
          </a:xfrm>
          <a:custGeom>
            <a:avLst/>
            <a:gdLst/>
            <a:ahLst/>
            <a:cxnLst/>
            <a:rect l="l" t="t" r="r" b="b"/>
            <a:pathLst>
              <a:path w="121920" h="1600200">
                <a:moveTo>
                  <a:pt x="121920" y="0"/>
                </a:moveTo>
                <a:lnTo>
                  <a:pt x="0" y="0"/>
                </a:lnTo>
                <a:lnTo>
                  <a:pt x="0" y="1600199"/>
                </a:lnTo>
                <a:lnTo>
                  <a:pt x="121920" y="1600199"/>
                </a:lnTo>
                <a:lnTo>
                  <a:pt x="121920" y="0"/>
                </a:lnTo>
                <a:close/>
              </a:path>
            </a:pathLst>
          </a:custGeom>
          <a:solidFill>
            <a:srgbClr val="30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14451" y="284683"/>
            <a:ext cx="9770745" cy="474345"/>
            <a:chOff x="714451" y="284683"/>
            <a:chExt cx="9770745" cy="4743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51" y="284683"/>
              <a:ext cx="6065012" cy="4742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6215" y="284683"/>
              <a:ext cx="469392" cy="4742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0911" y="284683"/>
              <a:ext cx="3703828" cy="47426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190731" y="6655613"/>
            <a:ext cx="856615" cy="119380"/>
            <a:chOff x="11190731" y="6655613"/>
            <a:chExt cx="856615" cy="11938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0731" y="6655613"/>
              <a:ext cx="408940" cy="1188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1251" y="6655613"/>
              <a:ext cx="192024" cy="1188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9267" y="6655613"/>
              <a:ext cx="377951" cy="11887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883390" y="127761"/>
            <a:ext cx="133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9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23136" y="3457968"/>
            <a:ext cx="1744980" cy="318770"/>
          </a:xfrm>
          <a:custGeom>
            <a:avLst/>
            <a:gdLst/>
            <a:ahLst/>
            <a:cxnLst/>
            <a:rect l="l" t="t" r="r" b="b"/>
            <a:pathLst>
              <a:path w="1744979" h="318770">
                <a:moveTo>
                  <a:pt x="1530083" y="0"/>
                </a:moveTo>
                <a:lnTo>
                  <a:pt x="1272540" y="0"/>
                </a:lnTo>
                <a:lnTo>
                  <a:pt x="1136904" y="0"/>
                </a:lnTo>
                <a:lnTo>
                  <a:pt x="0" y="0"/>
                </a:lnTo>
                <a:lnTo>
                  <a:pt x="0" y="318503"/>
                </a:lnTo>
                <a:lnTo>
                  <a:pt x="1136904" y="318503"/>
                </a:lnTo>
                <a:lnTo>
                  <a:pt x="1272540" y="318503"/>
                </a:lnTo>
                <a:lnTo>
                  <a:pt x="1530083" y="318503"/>
                </a:lnTo>
                <a:lnTo>
                  <a:pt x="1530083" y="0"/>
                </a:lnTo>
                <a:close/>
              </a:path>
              <a:path w="1744979" h="318770">
                <a:moveTo>
                  <a:pt x="1744980" y="0"/>
                </a:moveTo>
                <a:lnTo>
                  <a:pt x="1604772" y="0"/>
                </a:lnTo>
                <a:lnTo>
                  <a:pt x="1530096" y="0"/>
                </a:lnTo>
                <a:lnTo>
                  <a:pt x="1530096" y="318503"/>
                </a:lnTo>
                <a:lnTo>
                  <a:pt x="1604772" y="318503"/>
                </a:lnTo>
                <a:lnTo>
                  <a:pt x="1744980" y="318503"/>
                </a:lnTo>
                <a:lnTo>
                  <a:pt x="17449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8515" y="1243208"/>
            <a:ext cx="10404475" cy="103124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15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  <a:tab pos="1057910" algn="l"/>
                <a:tab pos="1400810" algn="l"/>
                <a:tab pos="1915795" algn="l"/>
                <a:tab pos="3317875" algn="l"/>
                <a:tab pos="4417060" algn="l"/>
                <a:tab pos="4994910" algn="l"/>
                <a:tab pos="5613400" algn="l"/>
                <a:tab pos="6612255" algn="l"/>
                <a:tab pos="7034530" algn="l"/>
                <a:tab pos="8221345" algn="l"/>
                <a:tab pos="8770620" algn="l"/>
                <a:tab pos="9398000" algn="l"/>
                <a:tab pos="9957435" algn="l"/>
              </a:tabLst>
            </a:pPr>
            <a:r>
              <a:rPr sz="2200" spc="165" dirty="0">
                <a:solidFill>
                  <a:srgbClr val="585858"/>
                </a:solidFill>
                <a:latin typeface="Cambria"/>
                <a:cs typeface="Cambria"/>
              </a:rPr>
              <a:t>N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o</a:t>
            </a:r>
            <a:r>
              <a:rPr sz="2200" spc="130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2200" spc="35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40" dirty="0">
                <a:solidFill>
                  <a:srgbClr val="585858"/>
                </a:solidFill>
                <a:latin typeface="Cambria"/>
                <a:cs typeface="Cambria"/>
              </a:rPr>
              <a:t>i</a:t>
            </a:r>
            <a:r>
              <a:rPr sz="2200" spc="145" dirty="0">
                <a:solidFill>
                  <a:srgbClr val="585858"/>
                </a:solidFill>
                <a:latin typeface="Cambria"/>
                <a:cs typeface="Cambria"/>
              </a:rPr>
              <a:t>f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85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2200" spc="5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spc="130" dirty="0">
                <a:solidFill>
                  <a:srgbClr val="585858"/>
                </a:solidFill>
                <a:latin typeface="Cambria"/>
                <a:cs typeface="Cambria"/>
              </a:rPr>
              <a:t>x</a:t>
            </a:r>
            <a:r>
              <a:rPr sz="2200" spc="140" dirty="0">
                <a:solidFill>
                  <a:srgbClr val="585858"/>
                </a:solidFill>
                <a:latin typeface="Cambria"/>
                <a:cs typeface="Cambria"/>
              </a:rPr>
              <a:t>change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-150" dirty="0">
                <a:solidFill>
                  <a:srgbClr val="585858"/>
                </a:solidFill>
                <a:latin typeface="Cambria"/>
                <a:cs typeface="Cambria"/>
              </a:rPr>
              <a:t>(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SWA</a:t>
            </a:r>
            <a:r>
              <a:rPr sz="2200" spc="-5" dirty="0">
                <a:solidFill>
                  <a:srgbClr val="FF0066"/>
                </a:solidFill>
                <a:latin typeface="Cambria"/>
                <a:cs typeface="Cambria"/>
              </a:rPr>
              <a:t>P</a:t>
            </a:r>
            <a:r>
              <a:rPr sz="2200" spc="-150" dirty="0">
                <a:solidFill>
                  <a:srgbClr val="585858"/>
                </a:solidFill>
                <a:latin typeface="Cambria"/>
                <a:cs typeface="Cambria"/>
              </a:rPr>
              <a:t>)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-5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2200" spc="-215" dirty="0">
                <a:solidFill>
                  <a:srgbClr val="585858"/>
                </a:solidFill>
                <a:latin typeface="Trebuchet MS"/>
                <a:cs typeface="Trebuchet MS"/>
              </a:rPr>
              <a:t>’</a:t>
            </a:r>
            <a:r>
              <a:rPr sz="2200" spc="160" dirty="0">
                <a:solidFill>
                  <a:srgbClr val="585858"/>
                </a:solidFill>
                <a:latin typeface="Cambria"/>
                <a:cs typeface="Cambria"/>
              </a:rPr>
              <a:t>s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14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2200" spc="165" dirty="0">
                <a:solidFill>
                  <a:srgbClr val="585858"/>
                </a:solidFill>
                <a:latin typeface="Cambria"/>
                <a:cs typeface="Cambria"/>
              </a:rPr>
              <a:t>s</a:t>
            </a:r>
            <a:r>
              <a:rPr sz="2200" spc="110" dirty="0">
                <a:solidFill>
                  <a:srgbClr val="585858"/>
                </a:solidFill>
                <a:latin typeface="Cambria"/>
                <a:cs typeface="Cambria"/>
              </a:rPr>
              <a:t>si</a:t>
            </a:r>
            <a:r>
              <a:rPr sz="2200" spc="160" dirty="0">
                <a:solidFill>
                  <a:srgbClr val="585858"/>
                </a:solidFill>
                <a:latin typeface="Cambria"/>
                <a:cs typeface="Cambria"/>
              </a:rPr>
              <a:t>gn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20" dirty="0">
                <a:solidFill>
                  <a:srgbClr val="585858"/>
                </a:solidFill>
                <a:latin typeface="Cambria"/>
                <a:cs typeface="Cambria"/>
              </a:rPr>
              <a:t>t</a:t>
            </a:r>
            <a:r>
              <a:rPr sz="2200" spc="165" dirty="0">
                <a:solidFill>
                  <a:srgbClr val="585858"/>
                </a:solidFill>
                <a:latin typeface="Cambria"/>
                <a:cs typeface="Cambria"/>
              </a:rPr>
              <a:t>o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n</a:t>
            </a:r>
            <a:r>
              <a:rPr sz="2200" spc="110" dirty="0">
                <a:solidFill>
                  <a:srgbClr val="585858"/>
                </a:solidFill>
                <a:latin typeface="Cambria"/>
                <a:cs typeface="Cambria"/>
              </a:rPr>
              <a:t>eu</a:t>
            </a:r>
            <a:r>
              <a:rPr sz="2200" spc="95" dirty="0">
                <a:solidFill>
                  <a:srgbClr val="585858"/>
                </a:solidFill>
                <a:latin typeface="Cambria"/>
                <a:cs typeface="Cambria"/>
              </a:rPr>
              <a:t>r</a:t>
            </a:r>
            <a:r>
              <a:rPr sz="2200" spc="160" dirty="0">
                <a:solidFill>
                  <a:srgbClr val="585858"/>
                </a:solidFill>
                <a:latin typeface="Cambria"/>
                <a:cs typeface="Cambria"/>
              </a:rPr>
              <a:t>o</a:t>
            </a: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n</a:t>
            </a:r>
            <a:r>
              <a:rPr sz="2200" spc="130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55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2200" spc="3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70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2200" spc="35" dirty="0">
                <a:solidFill>
                  <a:srgbClr val="585858"/>
                </a:solidFill>
                <a:latin typeface="Cambria"/>
                <a:cs typeface="Cambria"/>
              </a:rPr>
              <a:t>i</a:t>
            </a:r>
            <a:r>
              <a:rPr sz="2200" spc="85" dirty="0">
                <a:solidFill>
                  <a:srgbClr val="585858"/>
                </a:solidFill>
                <a:latin typeface="Cambria"/>
                <a:cs typeface="Cambria"/>
              </a:rPr>
              <a:t>l</a:t>
            </a:r>
            <a:r>
              <a:rPr sz="2200" spc="90" dirty="0">
                <a:solidFill>
                  <a:srgbClr val="585858"/>
                </a:solidFill>
                <a:latin typeface="Cambria"/>
                <a:cs typeface="Cambria"/>
              </a:rPr>
              <a:t>l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20" dirty="0">
                <a:solidFill>
                  <a:srgbClr val="585858"/>
                </a:solidFill>
                <a:latin typeface="Cambria"/>
                <a:cs typeface="Cambria"/>
              </a:rPr>
              <a:t>get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endParaRPr sz="2200">
              <a:latin typeface="Cambria"/>
              <a:cs typeface="Cambria"/>
            </a:endParaRPr>
          </a:p>
          <a:p>
            <a:pPr marL="240665">
              <a:lnSpc>
                <a:spcPct val="100000"/>
              </a:lnSpc>
              <a:spcBef>
                <a:spcPts val="1320"/>
              </a:spcBef>
            </a:pP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same</a:t>
            </a:r>
            <a:r>
              <a:rPr sz="2200" spc="16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585858"/>
                </a:solidFill>
                <a:latin typeface="Cambria"/>
                <a:cs typeface="Cambria"/>
              </a:rPr>
              <a:t>values.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71035" y="2452116"/>
            <a:ext cx="1629410" cy="3187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sz="2200" spc="155" dirty="0">
                <a:solidFill>
                  <a:srgbClr val="585858"/>
                </a:solidFill>
                <a:latin typeface="Cambria"/>
                <a:cs typeface="Cambria"/>
              </a:rPr>
              <a:t>same</a:t>
            </a:r>
            <a:r>
              <a:rPr sz="2200" spc="2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585858"/>
                </a:solidFill>
                <a:latin typeface="Cambria"/>
                <a:cs typeface="Cambria"/>
              </a:rPr>
              <a:t>value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8515" y="2417191"/>
            <a:ext cx="104019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  <a:tab pos="4881880" algn="l"/>
              </a:tabLst>
            </a:pPr>
            <a:r>
              <a:rPr sz="2200" spc="120" dirty="0">
                <a:solidFill>
                  <a:srgbClr val="585858"/>
                </a:solidFill>
                <a:latin typeface="Cambria"/>
                <a:cs typeface="Cambria"/>
              </a:rPr>
              <a:t>Means</a:t>
            </a:r>
            <a:r>
              <a:rPr sz="2200" spc="3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200" spc="36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2200" spc="35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585858"/>
                </a:solidFill>
                <a:latin typeface="Cambria"/>
                <a:cs typeface="Cambria"/>
              </a:rPr>
              <a:t>getting	</a:t>
            </a:r>
            <a:r>
              <a:rPr sz="2200" spc="140" dirty="0">
                <a:solidFill>
                  <a:srgbClr val="585858"/>
                </a:solidFill>
                <a:latin typeface="Cambria"/>
                <a:cs typeface="Cambria"/>
              </a:rPr>
              <a:t>for</a:t>
            </a:r>
            <a:r>
              <a:rPr sz="2200" spc="33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FF0066"/>
                </a:solidFill>
                <a:latin typeface="Cambria"/>
                <a:cs typeface="Cambria"/>
              </a:rPr>
              <a:t>different</a:t>
            </a:r>
            <a:r>
              <a:rPr sz="2200" spc="35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possibilities</a:t>
            </a:r>
            <a:r>
              <a:rPr sz="2200" spc="33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7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2200" spc="33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200" spc="32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585858"/>
                </a:solidFill>
                <a:latin typeface="Cambria"/>
                <a:cs typeface="Cambria"/>
              </a:rPr>
              <a:t>weights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8515" y="2752349"/>
            <a:ext cx="10407015" cy="153416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415"/>
              </a:spcBef>
            </a:pPr>
            <a:r>
              <a:rPr sz="2200" spc="135" dirty="0">
                <a:solidFill>
                  <a:srgbClr val="585858"/>
                </a:solidFill>
                <a:latin typeface="Cambria"/>
                <a:cs typeface="Cambria"/>
              </a:rPr>
              <a:t>assign</a:t>
            </a:r>
            <a:r>
              <a:rPr sz="2200" spc="21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2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30" dirty="0">
                <a:solidFill>
                  <a:srgbClr val="585858"/>
                </a:solidFill>
                <a:latin typeface="Cambria"/>
                <a:cs typeface="Cambria"/>
              </a:rPr>
              <a:t>NN,</a:t>
            </a:r>
            <a:r>
              <a:rPr sz="2200" spc="229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2200" spc="2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2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Cambria"/>
                <a:cs typeface="Cambria"/>
              </a:rPr>
              <a:t>are</a:t>
            </a:r>
            <a:r>
              <a:rPr sz="2200" spc="204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585858"/>
                </a:solidFill>
                <a:latin typeface="Cambria"/>
                <a:cs typeface="Cambria"/>
              </a:rPr>
              <a:t>getting</a:t>
            </a:r>
            <a:r>
              <a:rPr sz="22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585858"/>
                </a:solidFill>
                <a:latin typeface="Cambria"/>
                <a:cs typeface="Cambria"/>
              </a:rPr>
              <a:t>almost</a:t>
            </a:r>
            <a:r>
              <a:rPr sz="2200" spc="229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same</a:t>
            </a:r>
            <a:r>
              <a:rPr sz="2200" spc="204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0066"/>
                </a:solidFill>
                <a:latin typeface="Cambria"/>
                <a:cs typeface="Cambria"/>
              </a:rPr>
              <a:t>global</a:t>
            </a:r>
            <a:r>
              <a:rPr sz="2200" spc="229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minima</a:t>
            </a:r>
            <a:r>
              <a:rPr sz="2200" spc="145" dirty="0">
                <a:solidFill>
                  <a:srgbClr val="585858"/>
                </a:solidFill>
                <a:latin typeface="Cambria"/>
                <a:cs typeface="Cambria"/>
              </a:rPr>
              <a:t>.</a:t>
            </a:r>
            <a:endParaRPr sz="22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320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  <a:tab pos="1004569" algn="l"/>
                <a:tab pos="2277110" algn="l"/>
                <a:tab pos="2958465" algn="l"/>
                <a:tab pos="3464560" algn="l"/>
                <a:tab pos="4226560" algn="l"/>
                <a:tab pos="5497830" algn="l"/>
                <a:tab pos="6270625" algn="l"/>
                <a:tab pos="7648575" algn="l"/>
                <a:tab pos="8289925" algn="l"/>
                <a:tab pos="8916670" algn="l"/>
                <a:tab pos="9332595" algn="l"/>
                <a:tab pos="10165080" algn="l"/>
              </a:tabLst>
            </a:pPr>
            <a:r>
              <a:rPr sz="2200" spc="90" dirty="0">
                <a:solidFill>
                  <a:srgbClr val="585858"/>
                </a:solidFill>
                <a:latin typeface="Cambria"/>
                <a:cs typeface="Cambria"/>
              </a:rPr>
              <a:t>With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250" dirty="0">
                <a:solidFill>
                  <a:srgbClr val="585858"/>
                </a:solidFill>
                <a:latin typeface="Cambria"/>
                <a:cs typeface="Cambria"/>
              </a:rPr>
              <a:t>m</a:t>
            </a:r>
            <a:r>
              <a:rPr sz="2200" spc="105" dirty="0">
                <a:solidFill>
                  <a:srgbClr val="585858"/>
                </a:solidFill>
                <a:latin typeface="Cambria"/>
                <a:cs typeface="Cambria"/>
              </a:rPr>
              <a:t>ulti</a:t>
            </a: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p</a:t>
            </a:r>
            <a:r>
              <a:rPr sz="2200" spc="95" dirty="0">
                <a:solidFill>
                  <a:srgbClr val="585858"/>
                </a:solidFill>
                <a:latin typeface="Cambria"/>
                <a:cs typeface="Cambria"/>
              </a:rPr>
              <a:t>l</a:t>
            </a:r>
            <a:r>
              <a:rPr sz="2200" spc="9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-5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2200" spc="-220" dirty="0">
                <a:solidFill>
                  <a:srgbClr val="585858"/>
                </a:solidFill>
                <a:latin typeface="Trebuchet MS"/>
                <a:cs typeface="Trebuchet MS"/>
              </a:rPr>
              <a:t>’</a:t>
            </a:r>
            <a:r>
              <a:rPr sz="2200" spc="155" dirty="0">
                <a:solidFill>
                  <a:srgbClr val="585858"/>
                </a:solidFill>
                <a:latin typeface="Cambria"/>
                <a:cs typeface="Cambria"/>
              </a:rPr>
              <a:t>s</a:t>
            </a:r>
            <a:r>
              <a:rPr sz="2200" spc="130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95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2200" spc="5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14" dirty="0">
                <a:solidFill>
                  <a:srgbClr val="585858"/>
                </a:solidFill>
                <a:latin typeface="Cambria"/>
                <a:cs typeface="Cambria"/>
              </a:rPr>
              <a:t>hav</a:t>
            </a:r>
            <a:r>
              <a:rPr sz="2200" spc="11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250" dirty="0">
                <a:solidFill>
                  <a:srgbClr val="FF0066"/>
                </a:solidFill>
                <a:latin typeface="Cambria"/>
                <a:cs typeface="Cambria"/>
              </a:rPr>
              <a:t>m</a:t>
            </a:r>
            <a:r>
              <a:rPr sz="2200" spc="165" dirty="0">
                <a:solidFill>
                  <a:srgbClr val="FF0066"/>
                </a:solidFill>
                <a:latin typeface="Cambria"/>
                <a:cs typeface="Cambria"/>
              </a:rPr>
              <a:t>u</a:t>
            </a:r>
            <a:r>
              <a:rPr sz="2200" spc="85" dirty="0">
                <a:solidFill>
                  <a:srgbClr val="FF0066"/>
                </a:solidFill>
                <a:latin typeface="Cambria"/>
                <a:cs typeface="Cambria"/>
              </a:rPr>
              <a:t>lt</a:t>
            </a:r>
            <a:r>
              <a:rPr sz="2200" spc="100" dirty="0">
                <a:solidFill>
                  <a:srgbClr val="FF0066"/>
                </a:solidFill>
                <a:latin typeface="Cambria"/>
                <a:cs typeface="Cambria"/>
              </a:rPr>
              <a:t>i</a:t>
            </a:r>
            <a:r>
              <a:rPr sz="2200" spc="155" dirty="0">
                <a:solidFill>
                  <a:srgbClr val="FF0066"/>
                </a:solidFill>
                <a:latin typeface="Cambria"/>
                <a:cs typeface="Cambria"/>
              </a:rPr>
              <a:t>p</a:t>
            </a:r>
            <a:r>
              <a:rPr sz="2200" spc="60" dirty="0">
                <a:solidFill>
                  <a:srgbClr val="FF0066"/>
                </a:solidFill>
                <a:latin typeface="Cambria"/>
                <a:cs typeface="Cambria"/>
              </a:rPr>
              <a:t>l</a:t>
            </a: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95" dirty="0">
                <a:solidFill>
                  <a:srgbClr val="FF0066"/>
                </a:solidFill>
                <a:latin typeface="Cambria"/>
                <a:cs typeface="Cambria"/>
              </a:rPr>
              <a:t>l</a:t>
            </a:r>
            <a:r>
              <a:rPr sz="2200" spc="165" dirty="0">
                <a:solidFill>
                  <a:srgbClr val="FF0066"/>
                </a:solidFill>
                <a:latin typeface="Cambria"/>
                <a:cs typeface="Cambria"/>
              </a:rPr>
              <a:t>o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c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al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50" dirty="0">
                <a:solidFill>
                  <a:srgbClr val="FF0066"/>
                </a:solidFill>
                <a:latin typeface="Cambria"/>
                <a:cs typeface="Cambria"/>
              </a:rPr>
              <a:t>min</a:t>
            </a:r>
            <a:r>
              <a:rPr sz="2200" spc="65" dirty="0">
                <a:solidFill>
                  <a:srgbClr val="FF0066"/>
                </a:solidFill>
                <a:latin typeface="Cambria"/>
                <a:cs typeface="Cambria"/>
              </a:rPr>
              <a:t>i</a:t>
            </a:r>
            <a:r>
              <a:rPr sz="2200" spc="250" dirty="0">
                <a:solidFill>
                  <a:srgbClr val="FF0066"/>
                </a:solidFill>
                <a:latin typeface="Cambria"/>
                <a:cs typeface="Cambria"/>
              </a:rPr>
              <a:t>m</a:t>
            </a:r>
            <a:r>
              <a:rPr sz="2200" spc="105" dirty="0">
                <a:solidFill>
                  <a:srgbClr val="FF0066"/>
                </a:solidFill>
                <a:latin typeface="Cambria"/>
                <a:cs typeface="Cambria"/>
              </a:rPr>
              <a:t>a</a:t>
            </a:r>
            <a:r>
              <a:rPr sz="2200" spc="-220" dirty="0">
                <a:solidFill>
                  <a:srgbClr val="FF0066"/>
                </a:solidFill>
                <a:latin typeface="Trebuchet MS"/>
                <a:cs typeface="Trebuchet MS"/>
              </a:rPr>
              <a:t>’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5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55" dirty="0">
                <a:solidFill>
                  <a:srgbClr val="585858"/>
                </a:solidFill>
                <a:latin typeface="Cambria"/>
                <a:cs typeface="Cambria"/>
              </a:rPr>
              <a:t>o</a:t>
            </a: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n</a:t>
            </a:r>
            <a:r>
              <a:rPr sz="2200" spc="9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235" dirty="0">
                <a:solidFill>
                  <a:srgbClr val="585858"/>
                </a:solidFill>
                <a:latin typeface="Cambria"/>
                <a:cs typeface="Cambria"/>
              </a:rPr>
              <a:t>o</a:t>
            </a:r>
            <a:r>
              <a:rPr sz="2200" spc="135" dirty="0">
                <a:solidFill>
                  <a:srgbClr val="585858"/>
                </a:solidFill>
                <a:latin typeface="Cambria"/>
                <a:cs typeface="Cambria"/>
              </a:rPr>
              <a:t>f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10" dirty="0">
                <a:solidFill>
                  <a:srgbClr val="585858"/>
                </a:solidFill>
                <a:latin typeface="Cambria"/>
                <a:cs typeface="Cambria"/>
              </a:rPr>
              <a:t>t</a:t>
            </a:r>
            <a:r>
              <a:rPr sz="2200" spc="170" dirty="0">
                <a:solidFill>
                  <a:srgbClr val="585858"/>
                </a:solidFill>
                <a:latin typeface="Cambria"/>
                <a:cs typeface="Cambria"/>
              </a:rPr>
              <a:t>hem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14" dirty="0">
                <a:solidFill>
                  <a:srgbClr val="585858"/>
                </a:solidFill>
                <a:latin typeface="Cambria"/>
                <a:cs typeface="Cambria"/>
              </a:rPr>
              <a:t>is</a:t>
            </a:r>
            <a:endParaRPr sz="2200">
              <a:latin typeface="Cambria"/>
              <a:cs typeface="Cambria"/>
            </a:endParaRPr>
          </a:p>
          <a:p>
            <a:pPr marL="240665">
              <a:lnSpc>
                <a:spcPct val="100000"/>
              </a:lnSpc>
              <a:spcBef>
                <a:spcPts val="1320"/>
              </a:spcBef>
            </a:pPr>
            <a:r>
              <a:rPr sz="2200" spc="120" dirty="0">
                <a:solidFill>
                  <a:srgbClr val="585858"/>
                </a:solidFill>
                <a:latin typeface="Cambria"/>
                <a:cs typeface="Cambria"/>
              </a:rPr>
              <a:t>global</a:t>
            </a:r>
            <a:r>
              <a:rPr sz="22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585858"/>
                </a:solidFill>
                <a:latin typeface="Cambria"/>
                <a:cs typeface="Cambria"/>
              </a:rPr>
              <a:t>minima.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0648" y="4463796"/>
            <a:ext cx="2286000" cy="3187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200" spc="95" dirty="0">
                <a:solidFill>
                  <a:srgbClr val="585858"/>
                </a:solidFill>
                <a:latin typeface="Cambria"/>
                <a:cs typeface="Cambria"/>
              </a:rPr>
              <a:t>Bac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k</a:t>
            </a:r>
            <a:r>
              <a:rPr sz="2200" spc="165" dirty="0">
                <a:solidFill>
                  <a:srgbClr val="585858"/>
                </a:solidFill>
                <a:latin typeface="Cambria"/>
                <a:cs typeface="Cambria"/>
              </a:rPr>
              <a:t>p</a:t>
            </a:r>
            <a:r>
              <a:rPr sz="2200" spc="90" dirty="0">
                <a:solidFill>
                  <a:srgbClr val="585858"/>
                </a:solidFill>
                <a:latin typeface="Cambria"/>
                <a:cs typeface="Cambria"/>
              </a:rPr>
              <a:t>r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o</a:t>
            </a:r>
            <a:r>
              <a:rPr sz="2200" spc="160" dirty="0">
                <a:solidFill>
                  <a:srgbClr val="585858"/>
                </a:solidFill>
                <a:latin typeface="Cambria"/>
                <a:cs typeface="Cambria"/>
              </a:rPr>
              <a:t>p</a:t>
            </a: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2200" spc="140" dirty="0">
                <a:solidFill>
                  <a:srgbClr val="585858"/>
                </a:solidFill>
                <a:latin typeface="Cambria"/>
                <a:cs typeface="Cambria"/>
              </a:rPr>
              <a:t>g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a</a:t>
            </a:r>
            <a:r>
              <a:rPr sz="2200" spc="95" dirty="0">
                <a:solidFill>
                  <a:srgbClr val="585858"/>
                </a:solidFill>
                <a:latin typeface="Cambria"/>
                <a:cs typeface="Cambria"/>
              </a:rPr>
              <a:t>t</a:t>
            </a:r>
            <a:r>
              <a:rPr sz="2200" spc="100" dirty="0">
                <a:solidFill>
                  <a:srgbClr val="585858"/>
                </a:solidFill>
                <a:latin typeface="Cambria"/>
                <a:cs typeface="Cambria"/>
              </a:rPr>
              <a:t>i</a:t>
            </a:r>
            <a:r>
              <a:rPr sz="2200" spc="140" dirty="0">
                <a:solidFill>
                  <a:srgbClr val="585858"/>
                </a:solidFill>
                <a:latin typeface="Cambria"/>
                <a:cs typeface="Cambria"/>
              </a:rPr>
              <a:t>o</a:t>
            </a:r>
            <a:r>
              <a:rPr sz="2200" spc="160" dirty="0">
                <a:solidFill>
                  <a:srgbClr val="585858"/>
                </a:solidFill>
                <a:latin typeface="Cambria"/>
                <a:cs typeface="Cambria"/>
              </a:rPr>
              <a:t>n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8515" y="4429125"/>
            <a:ext cx="10403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  <a:tab pos="746760" algn="l"/>
                <a:tab pos="4142740" algn="l"/>
                <a:tab pos="5738495" algn="l"/>
                <a:tab pos="6292215" algn="l"/>
                <a:tab pos="7562850" algn="l"/>
                <a:tab pos="8180070" algn="l"/>
                <a:tab pos="8840470" algn="l"/>
                <a:tab pos="9883140" algn="l"/>
              </a:tabLst>
            </a:pPr>
            <a:r>
              <a:rPr sz="2200" spc="40" dirty="0">
                <a:solidFill>
                  <a:srgbClr val="585858"/>
                </a:solidFill>
                <a:latin typeface="Cambria"/>
                <a:cs typeface="Cambria"/>
              </a:rPr>
              <a:t>By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80" dirty="0">
                <a:solidFill>
                  <a:srgbClr val="585858"/>
                </a:solidFill>
                <a:latin typeface="Cambria"/>
                <a:cs typeface="Cambria"/>
              </a:rPr>
              <a:t>u</a:t>
            </a:r>
            <a:r>
              <a:rPr sz="2200" spc="110" dirty="0">
                <a:solidFill>
                  <a:srgbClr val="585858"/>
                </a:solidFill>
                <a:latin typeface="Cambria"/>
                <a:cs typeface="Cambria"/>
              </a:rPr>
              <a:t>si</a:t>
            </a: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n</a:t>
            </a:r>
            <a:r>
              <a:rPr sz="2200" spc="165" dirty="0">
                <a:solidFill>
                  <a:srgbClr val="585858"/>
                </a:solidFill>
                <a:latin typeface="Cambria"/>
                <a:cs typeface="Cambria"/>
              </a:rPr>
              <a:t>g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80" dirty="0">
                <a:solidFill>
                  <a:srgbClr val="585858"/>
                </a:solidFill>
                <a:latin typeface="Cambria"/>
                <a:cs typeface="Cambria"/>
              </a:rPr>
              <a:t>t</a:t>
            </a:r>
            <a:r>
              <a:rPr sz="2200" spc="13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spc="140" dirty="0">
                <a:solidFill>
                  <a:srgbClr val="585858"/>
                </a:solidFill>
                <a:latin typeface="Cambria"/>
                <a:cs typeface="Cambria"/>
              </a:rPr>
              <a:t>c</a:t>
            </a:r>
            <a:r>
              <a:rPr sz="2200" spc="165" dirty="0">
                <a:solidFill>
                  <a:srgbClr val="585858"/>
                </a:solidFill>
                <a:latin typeface="Cambria"/>
                <a:cs typeface="Cambria"/>
              </a:rPr>
              <a:t>h</a:t>
            </a: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n</a:t>
            </a:r>
            <a:r>
              <a:rPr sz="2200" spc="65" dirty="0">
                <a:solidFill>
                  <a:srgbClr val="585858"/>
                </a:solidFill>
                <a:latin typeface="Cambria"/>
                <a:cs typeface="Cambria"/>
              </a:rPr>
              <a:t>i</a:t>
            </a:r>
            <a:r>
              <a:rPr sz="2200" spc="170" dirty="0">
                <a:solidFill>
                  <a:srgbClr val="585858"/>
                </a:solidFill>
                <a:latin typeface="Cambria"/>
                <a:cs typeface="Cambria"/>
              </a:rPr>
              <a:t>q</a:t>
            </a:r>
            <a:r>
              <a:rPr sz="2200" spc="135" dirty="0">
                <a:solidFill>
                  <a:srgbClr val="585858"/>
                </a:solidFill>
                <a:latin typeface="Cambria"/>
                <a:cs typeface="Cambria"/>
              </a:rPr>
              <a:t>u</a:t>
            </a:r>
            <a:r>
              <a:rPr sz="2200" spc="11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spc="130" dirty="0">
                <a:solidFill>
                  <a:srgbClr val="585858"/>
                </a:solidFill>
                <a:latin typeface="Cambria"/>
                <a:cs typeface="Cambria"/>
              </a:rPr>
              <a:t>,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70" dirty="0">
                <a:solidFill>
                  <a:srgbClr val="585858"/>
                </a:solidFill>
                <a:latin typeface="Cambria"/>
                <a:cs typeface="Cambria"/>
              </a:rPr>
              <a:t>w</a:t>
            </a:r>
            <a:r>
              <a:rPr sz="2200" spc="50" dirty="0">
                <a:solidFill>
                  <a:srgbClr val="585858"/>
                </a:solidFill>
                <a:latin typeface="Cambria"/>
                <a:cs typeface="Cambria"/>
              </a:rPr>
              <a:t>e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80" dirty="0">
                <a:solidFill>
                  <a:srgbClr val="FF0066"/>
                </a:solidFill>
                <a:latin typeface="Cambria"/>
                <a:cs typeface="Cambria"/>
              </a:rPr>
              <a:t>u</a:t>
            </a:r>
            <a:r>
              <a:rPr sz="2200" spc="165" dirty="0">
                <a:solidFill>
                  <a:srgbClr val="FF0066"/>
                </a:solidFill>
                <a:latin typeface="Cambria"/>
                <a:cs typeface="Cambria"/>
              </a:rPr>
              <a:t>p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dat</a:t>
            </a:r>
            <a:r>
              <a:rPr sz="2200" spc="145" dirty="0">
                <a:solidFill>
                  <a:srgbClr val="FF0066"/>
                </a:solidFill>
                <a:latin typeface="Cambria"/>
                <a:cs typeface="Cambria"/>
              </a:rPr>
              <a:t>e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the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-5" dirty="0">
                <a:solidFill>
                  <a:srgbClr val="FF0066"/>
                </a:solidFill>
                <a:latin typeface="Cambria"/>
                <a:cs typeface="Cambria"/>
              </a:rPr>
              <a:t>W</a:t>
            </a:r>
            <a:r>
              <a:rPr sz="2200" spc="-215" dirty="0">
                <a:solidFill>
                  <a:srgbClr val="FF0066"/>
                </a:solidFill>
                <a:latin typeface="Trebuchet MS"/>
                <a:cs typeface="Trebuchet MS"/>
              </a:rPr>
              <a:t>’</a:t>
            </a:r>
            <a:r>
              <a:rPr sz="2200" spc="160" dirty="0">
                <a:solidFill>
                  <a:srgbClr val="FF0066"/>
                </a:solidFill>
                <a:latin typeface="Cambria"/>
                <a:cs typeface="Cambria"/>
              </a:rPr>
              <a:t>s</a:t>
            </a:r>
            <a:r>
              <a:rPr sz="2200" dirty="0">
                <a:solidFill>
                  <a:srgbClr val="FF0066"/>
                </a:solidFill>
                <a:latin typeface="Cambria"/>
                <a:cs typeface="Cambria"/>
              </a:rPr>
              <a:t>	</a:t>
            </a:r>
            <a:r>
              <a:rPr sz="2200" spc="114" dirty="0">
                <a:solidFill>
                  <a:srgbClr val="585858"/>
                </a:solidFill>
                <a:latin typeface="Cambria"/>
                <a:cs typeface="Cambria"/>
              </a:rPr>
              <a:t>value</a:t>
            </a:r>
            <a:r>
              <a:rPr sz="2200" spc="110" dirty="0">
                <a:solidFill>
                  <a:srgbClr val="585858"/>
                </a:solidFill>
                <a:latin typeface="Cambria"/>
                <a:cs typeface="Cambria"/>
              </a:rPr>
              <a:t>s</a:t>
            </a:r>
            <a:r>
              <a:rPr sz="2200" dirty="0">
                <a:solidFill>
                  <a:srgbClr val="585858"/>
                </a:solidFill>
                <a:latin typeface="Cambria"/>
                <a:cs typeface="Cambria"/>
              </a:rPr>
              <a:t>	</a:t>
            </a:r>
            <a:r>
              <a:rPr sz="2200" spc="155" dirty="0">
                <a:solidFill>
                  <a:srgbClr val="585858"/>
                </a:solidFill>
                <a:latin typeface="Cambria"/>
                <a:cs typeface="Cambria"/>
              </a:rPr>
              <a:t>and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7115" y="4931740"/>
            <a:ext cx="5628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14" dirty="0">
                <a:solidFill>
                  <a:srgbClr val="FF0066"/>
                </a:solidFill>
                <a:latin typeface="Cambria"/>
                <a:cs typeface="Cambria"/>
              </a:rPr>
              <a:t>calculate</a:t>
            </a:r>
            <a:r>
              <a:rPr sz="2200" spc="24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the</a:t>
            </a:r>
            <a:r>
              <a:rPr sz="2200" spc="17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LOSS</a:t>
            </a:r>
            <a:r>
              <a:rPr sz="2200" spc="18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585858"/>
                </a:solidFill>
                <a:latin typeface="Cambria"/>
                <a:cs typeface="Cambria"/>
              </a:rPr>
              <a:t>function</a:t>
            </a:r>
            <a:r>
              <a:rPr sz="2200" spc="22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75" dirty="0">
                <a:solidFill>
                  <a:srgbClr val="585858"/>
                </a:solidFill>
                <a:latin typeface="Cambria"/>
                <a:cs typeface="Cambria"/>
              </a:rPr>
              <a:t>of</a:t>
            </a:r>
            <a:r>
              <a:rPr sz="2200" spc="1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2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585858"/>
                </a:solidFill>
                <a:latin typeface="Cambria"/>
                <a:cs typeface="Cambria"/>
              </a:rPr>
              <a:t>model.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53004" y="5469572"/>
            <a:ext cx="1896110" cy="3187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200" spc="105" dirty="0">
                <a:solidFill>
                  <a:srgbClr val="585858"/>
                </a:solidFill>
                <a:latin typeface="Cambria"/>
                <a:cs typeface="Cambria"/>
              </a:rPr>
              <a:t>trying</a:t>
            </a:r>
            <a:r>
              <a:rPr sz="2200" spc="18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585858"/>
                </a:solidFill>
                <a:latin typeface="Cambria"/>
                <a:cs typeface="Cambria"/>
              </a:rPr>
              <a:t>to</a:t>
            </a:r>
            <a:r>
              <a:rPr sz="2200" spc="15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55" dirty="0">
                <a:solidFill>
                  <a:srgbClr val="585858"/>
                </a:solidFill>
                <a:latin typeface="Cambria"/>
                <a:cs typeface="Cambria"/>
              </a:rPr>
              <a:t>find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8515" y="5435294"/>
            <a:ext cx="99656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1D6194"/>
              </a:buClr>
              <a:buFont typeface="Wingdings"/>
              <a:buChar char=""/>
              <a:tabLst>
                <a:tab pos="241300" algn="l"/>
                <a:tab pos="4130675" algn="l"/>
              </a:tabLst>
            </a:pPr>
            <a:r>
              <a:rPr sz="2200" spc="80" dirty="0">
                <a:solidFill>
                  <a:srgbClr val="585858"/>
                </a:solidFill>
                <a:latin typeface="Cambria"/>
                <a:cs typeface="Cambria"/>
              </a:rPr>
              <a:t>In</a:t>
            </a:r>
            <a:r>
              <a:rPr sz="2200" spc="18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40" dirty="0">
                <a:solidFill>
                  <a:srgbClr val="585858"/>
                </a:solidFill>
                <a:latin typeface="Cambria"/>
                <a:cs typeface="Cambria"/>
              </a:rPr>
              <a:t>fact,</a:t>
            </a:r>
            <a:r>
              <a:rPr sz="2200" spc="2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585858"/>
                </a:solidFill>
                <a:latin typeface="Cambria"/>
                <a:cs typeface="Cambria"/>
              </a:rPr>
              <a:t>we</a:t>
            </a:r>
            <a:r>
              <a:rPr sz="2200" spc="1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585858"/>
                </a:solidFill>
                <a:latin typeface="Cambria"/>
                <a:cs typeface="Cambria"/>
              </a:rPr>
              <a:t>are	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200" spc="19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FF0066"/>
                </a:solidFill>
                <a:latin typeface="Cambria"/>
                <a:cs typeface="Cambria"/>
              </a:rPr>
              <a:t>Global</a:t>
            </a:r>
            <a:r>
              <a:rPr sz="2200" spc="235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FF0066"/>
                </a:solidFill>
                <a:latin typeface="Cambria"/>
                <a:cs typeface="Cambria"/>
              </a:rPr>
              <a:t>Minima</a:t>
            </a:r>
            <a:r>
              <a:rPr sz="2200" spc="170" dirty="0">
                <a:solidFill>
                  <a:srgbClr val="FF0066"/>
                </a:solidFill>
                <a:latin typeface="Cambria"/>
                <a:cs typeface="Cambria"/>
              </a:rPr>
              <a:t> </a:t>
            </a:r>
            <a:r>
              <a:rPr sz="2200" spc="135" dirty="0">
                <a:solidFill>
                  <a:srgbClr val="585858"/>
                </a:solidFill>
                <a:latin typeface="Cambria"/>
                <a:cs typeface="Cambria"/>
              </a:rPr>
              <a:t>throughout</a:t>
            </a:r>
            <a:r>
              <a:rPr sz="2200" spc="240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the</a:t>
            </a:r>
            <a:r>
              <a:rPr sz="2200" spc="195" dirty="0">
                <a:solidFill>
                  <a:srgbClr val="585858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585858"/>
                </a:solidFill>
                <a:latin typeface="Cambria"/>
                <a:cs typeface="Cambria"/>
              </a:rPr>
              <a:t>process.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3172</TotalTime>
  <Words>5257</Words>
  <Application>Microsoft Office PowerPoint</Application>
  <PresentationFormat>Widescreen</PresentationFormat>
  <Paragraphs>620</Paragraphs>
  <Slides>87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Arial</vt:lpstr>
      <vt:lpstr>Arial MT</vt:lpstr>
      <vt:lpstr>Calibri</vt:lpstr>
      <vt:lpstr>Cambria</vt:lpstr>
      <vt:lpstr>Cambria Math</vt:lpstr>
      <vt:lpstr>Constantia</vt:lpstr>
      <vt:lpstr>Open Sans</vt:lpstr>
      <vt:lpstr>Tahoma</vt:lpstr>
      <vt:lpstr>Times New Roman</vt:lpstr>
      <vt:lpstr>Trebuchet MS</vt:lpstr>
      <vt:lpstr>Wingdings</vt:lpstr>
      <vt:lpstr>Office Theme</vt:lpstr>
      <vt:lpstr>Deep 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rate techniques</vt:lpstr>
      <vt:lpstr>PowerPoint Presentation</vt:lpstr>
      <vt:lpstr>Cat</vt:lpstr>
      <vt:lpstr>PowerPoint Presentation</vt:lpstr>
      <vt:lpstr>Apply BatchNormalization to each layer to Normalize them,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Problems</vt:lpstr>
      <vt:lpstr>Gradients problems</vt:lpstr>
      <vt:lpstr>Solving the first problem(Vanishing)</vt:lpstr>
      <vt:lpstr>Faster Optimizers</vt:lpstr>
      <vt:lpstr>PowerPoint Presentation</vt:lpstr>
      <vt:lpstr>Momentum Optimization Algorithm</vt:lpstr>
      <vt:lpstr>Nesterov Momentum optimization</vt:lpstr>
      <vt:lpstr>RMSProp</vt:lpstr>
      <vt:lpstr>Adam Optimization</vt:lpstr>
      <vt:lpstr>Difference between optimizers</vt:lpstr>
      <vt:lpstr>PowerPoint Presentation</vt:lpstr>
      <vt:lpstr>Convolutional Neural Networks</vt:lpstr>
      <vt:lpstr>How CNN works</vt:lpstr>
      <vt:lpstr>ConvNet Layers</vt:lpstr>
      <vt:lpstr>Convolutional Layer - Filters</vt:lpstr>
      <vt:lpstr>Convolutional Layer - Filters</vt:lpstr>
      <vt:lpstr>Convolutional Layer – Filters –Example</vt:lpstr>
      <vt:lpstr>PowerPoint Presentation</vt:lpstr>
      <vt:lpstr>PowerPoint Presentation</vt:lpstr>
      <vt:lpstr>Filters types</vt:lpstr>
      <vt:lpstr>Relu Layer</vt:lpstr>
      <vt:lpstr>Pool Layer</vt:lpstr>
      <vt:lpstr>Pooling Filter example Size = 2 X 2, Stride = 2</vt:lpstr>
      <vt:lpstr>PowerPoint Presentation</vt:lpstr>
      <vt:lpstr>Fully connected layer</vt:lpstr>
      <vt:lpstr>SoftMax operation</vt:lpstr>
      <vt:lpstr>why not Feedforward Network</vt:lpstr>
      <vt:lpstr>PowerPoint Presentation</vt:lpstr>
      <vt:lpstr>PowerPoint Presentation</vt:lpstr>
      <vt:lpstr>PowerPoint Presentation</vt:lpstr>
      <vt:lpstr>PowerPoint Presentation</vt:lpstr>
      <vt:lpstr>Example </vt:lpstr>
      <vt:lpstr>Understanding AlexNet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Recurrent Neural Networks (RNN)</vt:lpstr>
      <vt:lpstr>RNN has two major disadvantages</vt:lpstr>
      <vt:lpstr>RNNs characteristics</vt:lpstr>
      <vt:lpstr>Simple RNN vs LSTM</vt:lpstr>
      <vt:lpstr>Long Short-Term Memory (LSTM)</vt:lpstr>
      <vt:lpstr>PowerPoint Presentation</vt:lpstr>
      <vt:lpstr>PowerPoint Presentation</vt:lpstr>
      <vt:lpstr>PowerPoint Presentation</vt:lpstr>
      <vt:lpstr>And then we design the new memory of the cell with this equation.</vt:lpstr>
      <vt:lpstr>This next step is controlling the amount of output from the cell.</vt:lpstr>
      <vt:lpstr>Then process and produce the output itself with the tanh equation</vt:lpstr>
      <vt:lpstr>Long Short-Term Memory (LSTM)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</dc:title>
  <cp:lastModifiedBy>ahmed.abdelsatar@fci.bu.edu.eg</cp:lastModifiedBy>
  <cp:revision>51</cp:revision>
  <dcterms:created xsi:type="dcterms:W3CDTF">2024-08-27T12:18:07Z</dcterms:created>
  <dcterms:modified xsi:type="dcterms:W3CDTF">2024-09-25T10:33:41Z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2024-08-27T00:00:00Z</vt:filetime>
  </property>
</Properties>
</file>